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5" r:id="rId1"/>
  </p:sldMasterIdLst>
  <p:notesMasterIdLst>
    <p:notesMasterId r:id="rId92"/>
  </p:notesMasterIdLst>
  <p:sldIdLst>
    <p:sldId id="256" r:id="rId2"/>
    <p:sldId id="341" r:id="rId3"/>
    <p:sldId id="299" r:id="rId4"/>
    <p:sldId id="300" r:id="rId5"/>
    <p:sldId id="302" r:id="rId6"/>
    <p:sldId id="301" r:id="rId7"/>
    <p:sldId id="303" r:id="rId8"/>
    <p:sldId id="304" r:id="rId9"/>
    <p:sldId id="305" r:id="rId10"/>
    <p:sldId id="306" r:id="rId11"/>
    <p:sldId id="307" r:id="rId12"/>
    <p:sldId id="308" r:id="rId13"/>
    <p:sldId id="257" r:id="rId14"/>
    <p:sldId id="309" r:id="rId15"/>
    <p:sldId id="310" r:id="rId16"/>
    <p:sldId id="343" r:id="rId17"/>
    <p:sldId id="258" r:id="rId18"/>
    <p:sldId id="259" r:id="rId19"/>
    <p:sldId id="260" r:id="rId20"/>
    <p:sldId id="261" r:id="rId21"/>
    <p:sldId id="262" r:id="rId22"/>
    <p:sldId id="263" r:id="rId23"/>
    <p:sldId id="265" r:id="rId24"/>
    <p:sldId id="264" r:id="rId25"/>
    <p:sldId id="266" r:id="rId26"/>
    <p:sldId id="267" r:id="rId27"/>
    <p:sldId id="268" r:id="rId28"/>
    <p:sldId id="269" r:id="rId29"/>
    <p:sldId id="342" r:id="rId30"/>
    <p:sldId id="344" r:id="rId31"/>
    <p:sldId id="270" r:id="rId32"/>
    <p:sldId id="271" r:id="rId33"/>
    <p:sldId id="273" r:id="rId34"/>
    <p:sldId id="278" r:id="rId35"/>
    <p:sldId id="275" r:id="rId36"/>
    <p:sldId id="276" r:id="rId37"/>
    <p:sldId id="277" r:id="rId38"/>
    <p:sldId id="274" r:id="rId39"/>
    <p:sldId id="279" r:id="rId40"/>
    <p:sldId id="311" r:id="rId41"/>
    <p:sldId id="292" r:id="rId42"/>
    <p:sldId id="294" r:id="rId43"/>
    <p:sldId id="312" r:id="rId44"/>
    <p:sldId id="280" r:id="rId45"/>
    <p:sldId id="281" r:id="rId46"/>
    <p:sldId id="282" r:id="rId47"/>
    <p:sldId id="290" r:id="rId48"/>
    <p:sldId id="283" r:id="rId49"/>
    <p:sldId id="297" r:id="rId50"/>
    <p:sldId id="286" r:id="rId51"/>
    <p:sldId id="287" r:id="rId52"/>
    <p:sldId id="288" r:id="rId53"/>
    <p:sldId id="289" r:id="rId54"/>
    <p:sldId id="315" r:id="rId55"/>
    <p:sldId id="284" r:id="rId56"/>
    <p:sldId id="345" r:id="rId57"/>
    <p:sldId id="346" r:id="rId58"/>
    <p:sldId id="285" r:id="rId59"/>
    <p:sldId id="317" r:id="rId60"/>
    <p:sldId id="318" r:id="rId61"/>
    <p:sldId id="291" r:id="rId62"/>
    <p:sldId id="319" r:id="rId63"/>
    <p:sldId id="320" r:id="rId64"/>
    <p:sldId id="338" r:id="rId65"/>
    <p:sldId id="340" r:id="rId66"/>
    <p:sldId id="321" r:id="rId67"/>
    <p:sldId id="322" r:id="rId68"/>
    <p:sldId id="323" r:id="rId69"/>
    <p:sldId id="324" r:id="rId70"/>
    <p:sldId id="337" r:id="rId71"/>
    <p:sldId id="325" r:id="rId72"/>
    <p:sldId id="332" r:id="rId73"/>
    <p:sldId id="326" r:id="rId74"/>
    <p:sldId id="327" r:id="rId75"/>
    <p:sldId id="336" r:id="rId76"/>
    <p:sldId id="328" r:id="rId77"/>
    <p:sldId id="333" r:id="rId78"/>
    <p:sldId id="329" r:id="rId79"/>
    <p:sldId id="330" r:id="rId80"/>
    <p:sldId id="335" r:id="rId81"/>
    <p:sldId id="334" r:id="rId82"/>
    <p:sldId id="331" r:id="rId83"/>
    <p:sldId id="293" r:id="rId84"/>
    <p:sldId id="295" r:id="rId85"/>
    <p:sldId id="296" r:id="rId86"/>
    <p:sldId id="313" r:id="rId87"/>
    <p:sldId id="339" r:id="rId88"/>
    <p:sldId id="314" r:id="rId89"/>
    <p:sldId id="298" r:id="rId90"/>
    <p:sldId id="347" r:id="rId9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09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09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09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09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09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pitchFamily="-109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pitchFamily="-109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pitchFamily="-109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pitchFamily="-10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41" autoAdjust="0"/>
    <p:restoredTop sz="86410" autoAdjust="0"/>
  </p:normalViewPr>
  <p:slideViewPr>
    <p:cSldViewPr>
      <p:cViewPr varScale="1">
        <p:scale>
          <a:sx n="58" d="100"/>
          <a:sy n="58" d="100"/>
        </p:scale>
        <p:origin x="1408" y="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54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1" d="100"/>
        <a:sy n="141" d="100"/>
      </p:scale>
      <p:origin x="0" y="276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7D828F-CBA7-2442-B3D9-FAAC8A488625}" type="doc">
      <dgm:prSet loTypeId="urn:microsoft.com/office/officeart/2008/layout/VerticalAccentList" loCatId="" qsTypeId="urn:microsoft.com/office/officeart/2005/8/quickstyle/simple4" qsCatId="simple" csTypeId="urn:microsoft.com/office/officeart/2005/8/colors/accent1_2" csCatId="accent1" phldr="1"/>
      <dgm:spPr/>
    </dgm:pt>
    <dgm:pt modelId="{44832DB3-A8D0-8D44-8FB6-3BFF1246802D}">
      <dgm:prSet phldrT="[Text]"/>
      <dgm:spPr/>
      <dgm:t>
        <a:bodyPr/>
        <a:lstStyle/>
        <a:p>
          <a:r>
            <a:rPr lang="en-US" dirty="0" smtClean="0"/>
            <a:t>Speed layer</a:t>
          </a:r>
          <a:endParaRPr lang="en-US" dirty="0"/>
        </a:p>
      </dgm:t>
    </dgm:pt>
    <dgm:pt modelId="{489A0A76-00F4-6B4A-AEA0-A79862689946}" type="parTrans" cxnId="{84E63357-A990-A241-8861-4945CA288B22}">
      <dgm:prSet/>
      <dgm:spPr/>
      <dgm:t>
        <a:bodyPr/>
        <a:lstStyle/>
        <a:p>
          <a:endParaRPr lang="en-US"/>
        </a:p>
      </dgm:t>
    </dgm:pt>
    <dgm:pt modelId="{1C935747-284E-AA44-B63A-DEC9621DAFC5}" type="sibTrans" cxnId="{84E63357-A990-A241-8861-4945CA288B22}">
      <dgm:prSet/>
      <dgm:spPr/>
      <dgm:t>
        <a:bodyPr/>
        <a:lstStyle/>
        <a:p>
          <a:endParaRPr lang="en-US"/>
        </a:p>
      </dgm:t>
    </dgm:pt>
    <dgm:pt modelId="{8E87A841-AE0E-6E47-93C0-A6CA14C1D9ED}">
      <dgm:prSet phldrT="[Text]"/>
      <dgm:spPr/>
      <dgm:t>
        <a:bodyPr/>
        <a:lstStyle/>
        <a:p>
          <a:r>
            <a:rPr lang="en-US" dirty="0" smtClean="0"/>
            <a:t>Serving layer</a:t>
          </a:r>
          <a:endParaRPr lang="en-US" dirty="0"/>
        </a:p>
      </dgm:t>
    </dgm:pt>
    <dgm:pt modelId="{C05D6701-445C-C340-90DF-84F1D8523532}" type="parTrans" cxnId="{622B7F67-29FF-DD4A-A916-1F532EF7FF0D}">
      <dgm:prSet/>
      <dgm:spPr/>
      <dgm:t>
        <a:bodyPr/>
        <a:lstStyle/>
        <a:p>
          <a:endParaRPr lang="en-US"/>
        </a:p>
      </dgm:t>
    </dgm:pt>
    <dgm:pt modelId="{768D7802-358D-0541-992F-D2A06C54E327}" type="sibTrans" cxnId="{622B7F67-29FF-DD4A-A916-1F532EF7FF0D}">
      <dgm:prSet/>
      <dgm:spPr/>
      <dgm:t>
        <a:bodyPr/>
        <a:lstStyle/>
        <a:p>
          <a:endParaRPr lang="en-US"/>
        </a:p>
      </dgm:t>
    </dgm:pt>
    <dgm:pt modelId="{47DF8769-549D-2344-971C-CA5D9B42AA83}">
      <dgm:prSet phldrT="[Text]"/>
      <dgm:spPr/>
      <dgm:t>
        <a:bodyPr/>
        <a:lstStyle/>
        <a:p>
          <a:r>
            <a:rPr lang="en-US" dirty="0" smtClean="0"/>
            <a:t>Batch layer</a:t>
          </a:r>
          <a:endParaRPr lang="en-US" dirty="0"/>
        </a:p>
      </dgm:t>
    </dgm:pt>
    <dgm:pt modelId="{0A197964-F5AA-4542-8DAE-86E9D719F6B6}" type="parTrans" cxnId="{54C483FF-2709-4744-B955-1123D7F40BA6}">
      <dgm:prSet/>
      <dgm:spPr/>
      <dgm:t>
        <a:bodyPr/>
        <a:lstStyle/>
        <a:p>
          <a:endParaRPr lang="en-US"/>
        </a:p>
      </dgm:t>
    </dgm:pt>
    <dgm:pt modelId="{709F5760-59A9-C44C-9DE0-E2C5A2B8E6C8}" type="sibTrans" cxnId="{54C483FF-2709-4744-B955-1123D7F40BA6}">
      <dgm:prSet/>
      <dgm:spPr/>
      <dgm:t>
        <a:bodyPr/>
        <a:lstStyle/>
        <a:p>
          <a:endParaRPr lang="en-US"/>
        </a:p>
      </dgm:t>
    </dgm:pt>
    <dgm:pt modelId="{33B02948-C468-D841-885F-D155192D4ABC}" type="pres">
      <dgm:prSet presAssocID="{917D828F-CBA7-2442-B3D9-FAAC8A488625}" presName="Name0" presStyleCnt="0">
        <dgm:presLayoutVars>
          <dgm:chMax/>
          <dgm:chPref/>
          <dgm:dir/>
        </dgm:presLayoutVars>
      </dgm:prSet>
      <dgm:spPr/>
    </dgm:pt>
    <dgm:pt modelId="{5ECF43B2-5034-174B-803B-C529445A401B}" type="pres">
      <dgm:prSet presAssocID="{44832DB3-A8D0-8D44-8FB6-3BFF1246802D}" presName="parenttextcomposite" presStyleCnt="0"/>
      <dgm:spPr/>
    </dgm:pt>
    <dgm:pt modelId="{EAE4B4A5-3DCD-304A-9743-B95ED3C8D86D}" type="pres">
      <dgm:prSet presAssocID="{44832DB3-A8D0-8D44-8FB6-3BFF1246802D}" presName="parenttext" presStyleLbl="revTx" presStyleIdx="0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7E0F48-EEE2-AC47-A6E6-84A850612EB1}" type="pres">
      <dgm:prSet presAssocID="{44832DB3-A8D0-8D44-8FB6-3BFF1246802D}" presName="parallelogramComposite" presStyleCnt="0"/>
      <dgm:spPr/>
    </dgm:pt>
    <dgm:pt modelId="{64B06D03-DCD0-8A42-BAC0-56E20F21FE0F}" type="pres">
      <dgm:prSet presAssocID="{44832DB3-A8D0-8D44-8FB6-3BFF1246802D}" presName="parallelogram1" presStyleLbl="alignNode1" presStyleIdx="0" presStyleCnt="21"/>
      <dgm:spPr/>
    </dgm:pt>
    <dgm:pt modelId="{D47BA775-5D75-4741-BA9A-B3BF295B39FB}" type="pres">
      <dgm:prSet presAssocID="{44832DB3-A8D0-8D44-8FB6-3BFF1246802D}" presName="parallelogram2" presStyleLbl="alignNode1" presStyleIdx="1" presStyleCnt="21"/>
      <dgm:spPr/>
    </dgm:pt>
    <dgm:pt modelId="{F16E7C3A-7C5A-C748-A9A0-BBC6F83421A9}" type="pres">
      <dgm:prSet presAssocID="{44832DB3-A8D0-8D44-8FB6-3BFF1246802D}" presName="parallelogram3" presStyleLbl="alignNode1" presStyleIdx="2" presStyleCnt="21"/>
      <dgm:spPr/>
    </dgm:pt>
    <dgm:pt modelId="{44785E84-46DE-464F-80DA-D4373B741CA5}" type="pres">
      <dgm:prSet presAssocID="{44832DB3-A8D0-8D44-8FB6-3BFF1246802D}" presName="parallelogram4" presStyleLbl="alignNode1" presStyleIdx="3" presStyleCnt="21"/>
      <dgm:spPr/>
    </dgm:pt>
    <dgm:pt modelId="{C417F3F3-F36A-4445-B33B-AC9B857D14AB}" type="pres">
      <dgm:prSet presAssocID="{44832DB3-A8D0-8D44-8FB6-3BFF1246802D}" presName="parallelogram5" presStyleLbl="alignNode1" presStyleIdx="4" presStyleCnt="21"/>
      <dgm:spPr/>
    </dgm:pt>
    <dgm:pt modelId="{5795647A-4E20-2146-A572-ED71673C5456}" type="pres">
      <dgm:prSet presAssocID="{44832DB3-A8D0-8D44-8FB6-3BFF1246802D}" presName="parallelogram6" presStyleLbl="alignNode1" presStyleIdx="5" presStyleCnt="21"/>
      <dgm:spPr/>
    </dgm:pt>
    <dgm:pt modelId="{21AB1699-6A15-3449-95A8-BED6DE8DE9D9}" type="pres">
      <dgm:prSet presAssocID="{44832DB3-A8D0-8D44-8FB6-3BFF1246802D}" presName="parallelogram7" presStyleLbl="alignNode1" presStyleIdx="6" presStyleCnt="21"/>
      <dgm:spPr/>
    </dgm:pt>
    <dgm:pt modelId="{C98376E5-01D0-4E47-9CC8-53B4CE0939E0}" type="pres">
      <dgm:prSet presAssocID="{1C935747-284E-AA44-B63A-DEC9621DAFC5}" presName="sibTrans" presStyleCnt="0"/>
      <dgm:spPr/>
    </dgm:pt>
    <dgm:pt modelId="{70B23464-E7D5-2141-95ED-9C75DF562DF8}" type="pres">
      <dgm:prSet presAssocID="{8E87A841-AE0E-6E47-93C0-A6CA14C1D9ED}" presName="parenttextcomposite" presStyleCnt="0"/>
      <dgm:spPr/>
    </dgm:pt>
    <dgm:pt modelId="{8A72FEEC-C7F0-2A4B-A87E-9097F6F4B111}" type="pres">
      <dgm:prSet presAssocID="{8E87A841-AE0E-6E47-93C0-A6CA14C1D9ED}" presName="parenttext" presStyleLbl="revTx" presStyleIdx="1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309B4D-F10F-9C42-A0B2-4F2543E0611B}" type="pres">
      <dgm:prSet presAssocID="{8E87A841-AE0E-6E47-93C0-A6CA14C1D9ED}" presName="parallelogramComposite" presStyleCnt="0"/>
      <dgm:spPr/>
    </dgm:pt>
    <dgm:pt modelId="{D5F3F532-7681-7C42-9A20-3962E58DE4B7}" type="pres">
      <dgm:prSet presAssocID="{8E87A841-AE0E-6E47-93C0-A6CA14C1D9ED}" presName="parallelogram1" presStyleLbl="alignNode1" presStyleIdx="7" presStyleCnt="21"/>
      <dgm:spPr/>
    </dgm:pt>
    <dgm:pt modelId="{31E16B42-EBB7-064C-9DE7-30272C48C729}" type="pres">
      <dgm:prSet presAssocID="{8E87A841-AE0E-6E47-93C0-A6CA14C1D9ED}" presName="parallelogram2" presStyleLbl="alignNode1" presStyleIdx="8" presStyleCnt="21"/>
      <dgm:spPr/>
    </dgm:pt>
    <dgm:pt modelId="{21F71900-C2D4-5043-8F1D-02309D685526}" type="pres">
      <dgm:prSet presAssocID="{8E87A841-AE0E-6E47-93C0-A6CA14C1D9ED}" presName="parallelogram3" presStyleLbl="alignNode1" presStyleIdx="9" presStyleCnt="21"/>
      <dgm:spPr/>
    </dgm:pt>
    <dgm:pt modelId="{2829F7E3-6A69-BA4A-9454-6473464D964F}" type="pres">
      <dgm:prSet presAssocID="{8E87A841-AE0E-6E47-93C0-A6CA14C1D9ED}" presName="parallelogram4" presStyleLbl="alignNode1" presStyleIdx="10" presStyleCnt="21"/>
      <dgm:spPr/>
    </dgm:pt>
    <dgm:pt modelId="{06F891B0-7815-5742-8849-5F7DC35B5051}" type="pres">
      <dgm:prSet presAssocID="{8E87A841-AE0E-6E47-93C0-A6CA14C1D9ED}" presName="parallelogram5" presStyleLbl="alignNode1" presStyleIdx="11" presStyleCnt="21"/>
      <dgm:spPr/>
    </dgm:pt>
    <dgm:pt modelId="{F9379C73-6751-9144-B79D-18512DF3177E}" type="pres">
      <dgm:prSet presAssocID="{8E87A841-AE0E-6E47-93C0-A6CA14C1D9ED}" presName="parallelogram6" presStyleLbl="alignNode1" presStyleIdx="12" presStyleCnt="21"/>
      <dgm:spPr/>
    </dgm:pt>
    <dgm:pt modelId="{BB2BF044-D2FC-8748-91FA-8B4ADDF9F5F3}" type="pres">
      <dgm:prSet presAssocID="{8E87A841-AE0E-6E47-93C0-A6CA14C1D9ED}" presName="parallelogram7" presStyleLbl="alignNode1" presStyleIdx="13" presStyleCnt="21"/>
      <dgm:spPr/>
    </dgm:pt>
    <dgm:pt modelId="{1EF3BFCF-8FF6-654C-82C1-1D6804A652D4}" type="pres">
      <dgm:prSet presAssocID="{768D7802-358D-0541-992F-D2A06C54E327}" presName="sibTrans" presStyleCnt="0"/>
      <dgm:spPr/>
    </dgm:pt>
    <dgm:pt modelId="{0835F411-5B40-8340-998E-834E07693A27}" type="pres">
      <dgm:prSet presAssocID="{47DF8769-549D-2344-971C-CA5D9B42AA83}" presName="parenttextcomposite" presStyleCnt="0"/>
      <dgm:spPr/>
    </dgm:pt>
    <dgm:pt modelId="{957C69E0-90F3-1240-8805-22225DFBD3BF}" type="pres">
      <dgm:prSet presAssocID="{47DF8769-549D-2344-971C-CA5D9B42AA83}" presName="parenttext" presStyleLbl="revTx" presStyleIdx="2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A1B340-3C95-FE44-8E4B-FDB2FCD83DCE}" type="pres">
      <dgm:prSet presAssocID="{47DF8769-549D-2344-971C-CA5D9B42AA83}" presName="parallelogramComposite" presStyleCnt="0"/>
      <dgm:spPr/>
    </dgm:pt>
    <dgm:pt modelId="{47100D78-5680-2541-80A9-C3CFFEED3E84}" type="pres">
      <dgm:prSet presAssocID="{47DF8769-549D-2344-971C-CA5D9B42AA83}" presName="parallelogram1" presStyleLbl="alignNode1" presStyleIdx="14" presStyleCnt="21"/>
      <dgm:spPr/>
    </dgm:pt>
    <dgm:pt modelId="{1BFC71D2-F5EA-224C-86D3-B9D367273937}" type="pres">
      <dgm:prSet presAssocID="{47DF8769-549D-2344-971C-CA5D9B42AA83}" presName="parallelogram2" presStyleLbl="alignNode1" presStyleIdx="15" presStyleCnt="21"/>
      <dgm:spPr/>
    </dgm:pt>
    <dgm:pt modelId="{9947FF10-4135-5945-93E9-3C2899A3686C}" type="pres">
      <dgm:prSet presAssocID="{47DF8769-549D-2344-971C-CA5D9B42AA83}" presName="parallelogram3" presStyleLbl="alignNode1" presStyleIdx="16" presStyleCnt="21"/>
      <dgm:spPr/>
    </dgm:pt>
    <dgm:pt modelId="{21C04A53-9EE7-F14D-8F99-25AAC0A98735}" type="pres">
      <dgm:prSet presAssocID="{47DF8769-549D-2344-971C-CA5D9B42AA83}" presName="parallelogram4" presStyleLbl="alignNode1" presStyleIdx="17" presStyleCnt="21"/>
      <dgm:spPr/>
    </dgm:pt>
    <dgm:pt modelId="{CA53A925-759A-C047-B2AB-6B9A74E900B8}" type="pres">
      <dgm:prSet presAssocID="{47DF8769-549D-2344-971C-CA5D9B42AA83}" presName="parallelogram5" presStyleLbl="alignNode1" presStyleIdx="18" presStyleCnt="21"/>
      <dgm:spPr/>
    </dgm:pt>
    <dgm:pt modelId="{894CF4C6-0F70-A040-B018-BE15CD856D02}" type="pres">
      <dgm:prSet presAssocID="{47DF8769-549D-2344-971C-CA5D9B42AA83}" presName="parallelogram6" presStyleLbl="alignNode1" presStyleIdx="19" presStyleCnt="21"/>
      <dgm:spPr/>
    </dgm:pt>
    <dgm:pt modelId="{22D7FEF0-4BB7-BF44-A910-EDBCF3188D5F}" type="pres">
      <dgm:prSet presAssocID="{47DF8769-549D-2344-971C-CA5D9B42AA83}" presName="parallelogram7" presStyleLbl="alignNode1" presStyleIdx="20" presStyleCnt="21"/>
      <dgm:spPr/>
    </dgm:pt>
  </dgm:ptLst>
  <dgm:cxnLst>
    <dgm:cxn modelId="{622B7F67-29FF-DD4A-A916-1F532EF7FF0D}" srcId="{917D828F-CBA7-2442-B3D9-FAAC8A488625}" destId="{8E87A841-AE0E-6E47-93C0-A6CA14C1D9ED}" srcOrd="1" destOrd="0" parTransId="{C05D6701-445C-C340-90DF-84F1D8523532}" sibTransId="{768D7802-358D-0541-992F-D2A06C54E327}"/>
    <dgm:cxn modelId="{F80CC090-BE3C-9547-9527-6FF7DBE73B5F}" type="presOf" srcId="{44832DB3-A8D0-8D44-8FB6-3BFF1246802D}" destId="{EAE4B4A5-3DCD-304A-9743-B95ED3C8D86D}" srcOrd="0" destOrd="0" presId="urn:microsoft.com/office/officeart/2008/layout/VerticalAccentList"/>
    <dgm:cxn modelId="{EEE600C3-259A-C04A-B2CB-FDD45763121B}" type="presOf" srcId="{47DF8769-549D-2344-971C-CA5D9B42AA83}" destId="{957C69E0-90F3-1240-8805-22225DFBD3BF}" srcOrd="0" destOrd="0" presId="urn:microsoft.com/office/officeart/2008/layout/VerticalAccentList"/>
    <dgm:cxn modelId="{54C483FF-2709-4744-B955-1123D7F40BA6}" srcId="{917D828F-CBA7-2442-B3D9-FAAC8A488625}" destId="{47DF8769-549D-2344-971C-CA5D9B42AA83}" srcOrd="2" destOrd="0" parTransId="{0A197964-F5AA-4542-8DAE-86E9D719F6B6}" sibTransId="{709F5760-59A9-C44C-9DE0-E2C5A2B8E6C8}"/>
    <dgm:cxn modelId="{8A09C05D-00DB-4C44-8C11-BF1240821848}" type="presOf" srcId="{8E87A841-AE0E-6E47-93C0-A6CA14C1D9ED}" destId="{8A72FEEC-C7F0-2A4B-A87E-9097F6F4B111}" srcOrd="0" destOrd="0" presId="urn:microsoft.com/office/officeart/2008/layout/VerticalAccentList"/>
    <dgm:cxn modelId="{84E63357-A990-A241-8861-4945CA288B22}" srcId="{917D828F-CBA7-2442-B3D9-FAAC8A488625}" destId="{44832DB3-A8D0-8D44-8FB6-3BFF1246802D}" srcOrd="0" destOrd="0" parTransId="{489A0A76-00F4-6B4A-AEA0-A79862689946}" sibTransId="{1C935747-284E-AA44-B63A-DEC9621DAFC5}"/>
    <dgm:cxn modelId="{8118BFD7-6105-1A43-B117-775AD07940DA}" type="presOf" srcId="{917D828F-CBA7-2442-B3D9-FAAC8A488625}" destId="{33B02948-C468-D841-885F-D155192D4ABC}" srcOrd="0" destOrd="0" presId="urn:microsoft.com/office/officeart/2008/layout/VerticalAccentList"/>
    <dgm:cxn modelId="{EF27F020-EE7D-474B-88B9-6826E8682C70}" type="presParOf" srcId="{33B02948-C468-D841-885F-D155192D4ABC}" destId="{5ECF43B2-5034-174B-803B-C529445A401B}" srcOrd="0" destOrd="0" presId="urn:microsoft.com/office/officeart/2008/layout/VerticalAccentList"/>
    <dgm:cxn modelId="{66938B63-064F-5342-A63F-E99065785A2A}" type="presParOf" srcId="{5ECF43B2-5034-174B-803B-C529445A401B}" destId="{EAE4B4A5-3DCD-304A-9743-B95ED3C8D86D}" srcOrd="0" destOrd="0" presId="urn:microsoft.com/office/officeart/2008/layout/VerticalAccentList"/>
    <dgm:cxn modelId="{88C74C7C-1EF8-F343-8DFA-D144A825E2F5}" type="presParOf" srcId="{33B02948-C468-D841-885F-D155192D4ABC}" destId="{4F7E0F48-EEE2-AC47-A6E6-84A850612EB1}" srcOrd="1" destOrd="0" presId="urn:microsoft.com/office/officeart/2008/layout/VerticalAccentList"/>
    <dgm:cxn modelId="{737B8AB4-D9AB-4F4E-A247-6E41E25BBA08}" type="presParOf" srcId="{4F7E0F48-EEE2-AC47-A6E6-84A850612EB1}" destId="{64B06D03-DCD0-8A42-BAC0-56E20F21FE0F}" srcOrd="0" destOrd="0" presId="urn:microsoft.com/office/officeart/2008/layout/VerticalAccentList"/>
    <dgm:cxn modelId="{DA4FC09E-7DA4-0A4D-A50E-63BBCAE5B055}" type="presParOf" srcId="{4F7E0F48-EEE2-AC47-A6E6-84A850612EB1}" destId="{D47BA775-5D75-4741-BA9A-B3BF295B39FB}" srcOrd="1" destOrd="0" presId="urn:microsoft.com/office/officeart/2008/layout/VerticalAccentList"/>
    <dgm:cxn modelId="{C567B70F-B37F-D542-88D9-AAD6B4F61BDC}" type="presParOf" srcId="{4F7E0F48-EEE2-AC47-A6E6-84A850612EB1}" destId="{F16E7C3A-7C5A-C748-A9A0-BBC6F83421A9}" srcOrd="2" destOrd="0" presId="urn:microsoft.com/office/officeart/2008/layout/VerticalAccentList"/>
    <dgm:cxn modelId="{05B2328E-098A-6248-816F-3F163BFE2F1A}" type="presParOf" srcId="{4F7E0F48-EEE2-AC47-A6E6-84A850612EB1}" destId="{44785E84-46DE-464F-80DA-D4373B741CA5}" srcOrd="3" destOrd="0" presId="urn:microsoft.com/office/officeart/2008/layout/VerticalAccentList"/>
    <dgm:cxn modelId="{43F585DC-5BEA-AA4E-A6E5-C1151BBE354D}" type="presParOf" srcId="{4F7E0F48-EEE2-AC47-A6E6-84A850612EB1}" destId="{C417F3F3-F36A-4445-B33B-AC9B857D14AB}" srcOrd="4" destOrd="0" presId="urn:microsoft.com/office/officeart/2008/layout/VerticalAccentList"/>
    <dgm:cxn modelId="{16B62D92-9F9D-D447-9D8C-91618BBB8ACF}" type="presParOf" srcId="{4F7E0F48-EEE2-AC47-A6E6-84A850612EB1}" destId="{5795647A-4E20-2146-A572-ED71673C5456}" srcOrd="5" destOrd="0" presId="urn:microsoft.com/office/officeart/2008/layout/VerticalAccentList"/>
    <dgm:cxn modelId="{AE394EF5-D59B-2A42-84F6-1EA592B5F3E5}" type="presParOf" srcId="{4F7E0F48-EEE2-AC47-A6E6-84A850612EB1}" destId="{21AB1699-6A15-3449-95A8-BED6DE8DE9D9}" srcOrd="6" destOrd="0" presId="urn:microsoft.com/office/officeart/2008/layout/VerticalAccentList"/>
    <dgm:cxn modelId="{BE7CC756-AF22-F542-BE05-AF5DC9A0FF83}" type="presParOf" srcId="{33B02948-C468-D841-885F-D155192D4ABC}" destId="{C98376E5-01D0-4E47-9CC8-53B4CE0939E0}" srcOrd="2" destOrd="0" presId="urn:microsoft.com/office/officeart/2008/layout/VerticalAccentList"/>
    <dgm:cxn modelId="{D3E240CD-0AE6-0949-A08E-0EC94841DD0A}" type="presParOf" srcId="{33B02948-C468-D841-885F-D155192D4ABC}" destId="{70B23464-E7D5-2141-95ED-9C75DF562DF8}" srcOrd="3" destOrd="0" presId="urn:microsoft.com/office/officeart/2008/layout/VerticalAccentList"/>
    <dgm:cxn modelId="{6E610716-8AC3-0F45-9558-74410F610003}" type="presParOf" srcId="{70B23464-E7D5-2141-95ED-9C75DF562DF8}" destId="{8A72FEEC-C7F0-2A4B-A87E-9097F6F4B111}" srcOrd="0" destOrd="0" presId="urn:microsoft.com/office/officeart/2008/layout/VerticalAccentList"/>
    <dgm:cxn modelId="{4A8BFBB2-EB9A-454A-B503-0754DCE69161}" type="presParOf" srcId="{33B02948-C468-D841-885F-D155192D4ABC}" destId="{84309B4D-F10F-9C42-A0B2-4F2543E0611B}" srcOrd="4" destOrd="0" presId="urn:microsoft.com/office/officeart/2008/layout/VerticalAccentList"/>
    <dgm:cxn modelId="{76173B06-41F6-4F41-9519-4CF095A68105}" type="presParOf" srcId="{84309B4D-F10F-9C42-A0B2-4F2543E0611B}" destId="{D5F3F532-7681-7C42-9A20-3962E58DE4B7}" srcOrd="0" destOrd="0" presId="urn:microsoft.com/office/officeart/2008/layout/VerticalAccentList"/>
    <dgm:cxn modelId="{3044F290-16F3-4F48-90C1-075BEEF15859}" type="presParOf" srcId="{84309B4D-F10F-9C42-A0B2-4F2543E0611B}" destId="{31E16B42-EBB7-064C-9DE7-30272C48C729}" srcOrd="1" destOrd="0" presId="urn:microsoft.com/office/officeart/2008/layout/VerticalAccentList"/>
    <dgm:cxn modelId="{57499277-2036-7544-9845-FFCEE285CB6C}" type="presParOf" srcId="{84309B4D-F10F-9C42-A0B2-4F2543E0611B}" destId="{21F71900-C2D4-5043-8F1D-02309D685526}" srcOrd="2" destOrd="0" presId="urn:microsoft.com/office/officeart/2008/layout/VerticalAccentList"/>
    <dgm:cxn modelId="{C4FDAB51-D86E-4348-9A53-69A10358C9DC}" type="presParOf" srcId="{84309B4D-F10F-9C42-A0B2-4F2543E0611B}" destId="{2829F7E3-6A69-BA4A-9454-6473464D964F}" srcOrd="3" destOrd="0" presId="urn:microsoft.com/office/officeart/2008/layout/VerticalAccentList"/>
    <dgm:cxn modelId="{D7783F2B-640B-3944-8A76-0E5E6F5DAAC3}" type="presParOf" srcId="{84309B4D-F10F-9C42-A0B2-4F2543E0611B}" destId="{06F891B0-7815-5742-8849-5F7DC35B5051}" srcOrd="4" destOrd="0" presId="urn:microsoft.com/office/officeart/2008/layout/VerticalAccentList"/>
    <dgm:cxn modelId="{89E9875F-B274-E94D-B6BA-254E9B28E03C}" type="presParOf" srcId="{84309B4D-F10F-9C42-A0B2-4F2543E0611B}" destId="{F9379C73-6751-9144-B79D-18512DF3177E}" srcOrd="5" destOrd="0" presId="urn:microsoft.com/office/officeart/2008/layout/VerticalAccentList"/>
    <dgm:cxn modelId="{EB728CB0-A3D1-BB45-9D38-E173BF98AA03}" type="presParOf" srcId="{84309B4D-F10F-9C42-A0B2-4F2543E0611B}" destId="{BB2BF044-D2FC-8748-91FA-8B4ADDF9F5F3}" srcOrd="6" destOrd="0" presId="urn:microsoft.com/office/officeart/2008/layout/VerticalAccentList"/>
    <dgm:cxn modelId="{C3F372A1-1127-A840-8503-AD60C4AC86F5}" type="presParOf" srcId="{33B02948-C468-D841-885F-D155192D4ABC}" destId="{1EF3BFCF-8FF6-654C-82C1-1D6804A652D4}" srcOrd="5" destOrd="0" presId="urn:microsoft.com/office/officeart/2008/layout/VerticalAccentList"/>
    <dgm:cxn modelId="{ABB5ABB9-66C9-DC49-BF61-32C62E372D1D}" type="presParOf" srcId="{33B02948-C468-D841-885F-D155192D4ABC}" destId="{0835F411-5B40-8340-998E-834E07693A27}" srcOrd="6" destOrd="0" presId="urn:microsoft.com/office/officeart/2008/layout/VerticalAccentList"/>
    <dgm:cxn modelId="{D1C632DF-72DF-2847-A924-0CE926079DC4}" type="presParOf" srcId="{0835F411-5B40-8340-998E-834E07693A27}" destId="{957C69E0-90F3-1240-8805-22225DFBD3BF}" srcOrd="0" destOrd="0" presId="urn:microsoft.com/office/officeart/2008/layout/VerticalAccentList"/>
    <dgm:cxn modelId="{E3D2639A-FF76-154E-80F2-D8992D52BB41}" type="presParOf" srcId="{33B02948-C468-D841-885F-D155192D4ABC}" destId="{18A1B340-3C95-FE44-8E4B-FDB2FCD83DCE}" srcOrd="7" destOrd="0" presId="urn:microsoft.com/office/officeart/2008/layout/VerticalAccentList"/>
    <dgm:cxn modelId="{070A58FB-23CB-7F4D-82C7-C098926C2972}" type="presParOf" srcId="{18A1B340-3C95-FE44-8E4B-FDB2FCD83DCE}" destId="{47100D78-5680-2541-80A9-C3CFFEED3E84}" srcOrd="0" destOrd="0" presId="urn:microsoft.com/office/officeart/2008/layout/VerticalAccentList"/>
    <dgm:cxn modelId="{B022D75D-6D4F-6C46-98E3-D39366A224E5}" type="presParOf" srcId="{18A1B340-3C95-FE44-8E4B-FDB2FCD83DCE}" destId="{1BFC71D2-F5EA-224C-86D3-B9D367273937}" srcOrd="1" destOrd="0" presId="urn:microsoft.com/office/officeart/2008/layout/VerticalAccentList"/>
    <dgm:cxn modelId="{46490831-EE2C-1F43-B733-FD1004352499}" type="presParOf" srcId="{18A1B340-3C95-FE44-8E4B-FDB2FCD83DCE}" destId="{9947FF10-4135-5945-93E9-3C2899A3686C}" srcOrd="2" destOrd="0" presId="urn:microsoft.com/office/officeart/2008/layout/VerticalAccentList"/>
    <dgm:cxn modelId="{563C17FB-7439-0D49-94B2-8AC8CB43B928}" type="presParOf" srcId="{18A1B340-3C95-FE44-8E4B-FDB2FCD83DCE}" destId="{21C04A53-9EE7-F14D-8F99-25AAC0A98735}" srcOrd="3" destOrd="0" presId="urn:microsoft.com/office/officeart/2008/layout/VerticalAccentList"/>
    <dgm:cxn modelId="{E149FE1F-9FD5-4241-ABFA-AA1E62CAA72A}" type="presParOf" srcId="{18A1B340-3C95-FE44-8E4B-FDB2FCD83DCE}" destId="{CA53A925-759A-C047-B2AB-6B9A74E900B8}" srcOrd="4" destOrd="0" presId="urn:microsoft.com/office/officeart/2008/layout/VerticalAccentList"/>
    <dgm:cxn modelId="{59EABDFF-2904-1445-A35B-692FA002707C}" type="presParOf" srcId="{18A1B340-3C95-FE44-8E4B-FDB2FCD83DCE}" destId="{894CF4C6-0F70-A040-B018-BE15CD856D02}" srcOrd="5" destOrd="0" presId="urn:microsoft.com/office/officeart/2008/layout/VerticalAccentList"/>
    <dgm:cxn modelId="{AD75695A-330E-E44E-BECF-BE2A533154E6}" type="presParOf" srcId="{18A1B340-3C95-FE44-8E4B-FDB2FCD83DCE}" destId="{22D7FEF0-4BB7-BF44-A910-EDBCF3188D5F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5.png>
</file>

<file path=ppt/media/image2.png>
</file>

<file path=ppt/media/image20.jpe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fld id="{CFC7CA5E-1C09-3A45-95A3-51BA12AE00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4425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pitchFamily="-109" charset="-128"/>
        <a:cs typeface="ＭＳ Ｐゴシック" pitchFamily="-109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C3470D-2DF5-B04C-A8DA-F893DE774F3D}" type="slidenum">
              <a:rPr lang="en-US">
                <a:latin typeface="Times" pitchFamily="-109" charset="0"/>
              </a:rPr>
              <a:pPr/>
              <a:t>1</a:t>
            </a:fld>
            <a:endParaRPr lang="en-US">
              <a:latin typeface="Times" pitchFamily="-109" charset="0"/>
            </a:endParaRPr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Times" pitchFamily="-109" charset="0"/>
              </a:rPr>
              <a:t>http://</a:t>
            </a:r>
            <a:r>
              <a:rPr lang="en-US" dirty="0" err="1" smtClean="0">
                <a:latin typeface="Times" pitchFamily="-109" charset="0"/>
              </a:rPr>
              <a:t>www.manamplified.org</a:t>
            </a:r>
            <a:r>
              <a:rPr lang="en-US" dirty="0" smtClean="0">
                <a:latin typeface="Times" pitchFamily="-109" charset="0"/>
              </a:rPr>
              <a:t>/archives/2008/06/</a:t>
            </a:r>
            <a:r>
              <a:rPr lang="en-US" dirty="0" err="1" smtClean="0">
                <a:latin typeface="Times" pitchFamily="-109" charset="0"/>
              </a:rPr>
              <a:t>hadoop-quotes.html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088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Hadoop in Practice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C7CA5E-1C09-3A45-95A3-51BA12AE00EE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921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C7CA5E-1C09-3A45-95A3-51BA12AE00EE}" type="slidenum">
              <a:rPr lang="en-US" smtClean="0"/>
              <a:pPr>
                <a:defRPr/>
              </a:pPr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621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C7CA5E-1C09-3A45-95A3-51BA12AE00EE}" type="slidenum">
              <a:rPr lang="en-US" smtClean="0"/>
              <a:pPr>
                <a:defRPr/>
              </a:pPr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904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/>
          <p:cNvGrpSpPr>
            <a:grpSpLocks/>
          </p:cNvGrpSpPr>
          <p:nvPr/>
        </p:nvGrpSpPr>
        <p:grpSpPr bwMode="auto">
          <a:xfrm>
            <a:off x="0" y="0"/>
            <a:ext cx="6362700" cy="6858000"/>
            <a:chOff x="0" y="0"/>
            <a:chExt cx="4008" cy="4320"/>
          </a:xfrm>
        </p:grpSpPr>
        <p:pic>
          <p:nvPicPr>
            <p:cNvPr id="5" name="Picture 8" descr="Expbanna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invGray">
            <a:xfrm>
              <a:off x="0" y="0"/>
              <a:ext cx="432" cy="43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Picture 9" descr="EXPHORSA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208" y="3600"/>
              <a:ext cx="1800" cy="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7" name="Picture 10" descr="EXPHORSA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981200" y="3657600"/>
            <a:ext cx="5715000" cy="95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86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752600" y="990600"/>
            <a:ext cx="6400800" cy="2514600"/>
          </a:xfrm>
          <a:ln w="76200" cmpd="tri"/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52600" y="3886200"/>
            <a:ext cx="6400800" cy="1752600"/>
          </a:xfrm>
          <a:ln w="6350"/>
        </p:spPr>
        <p:txBody>
          <a:bodyPr/>
          <a:lstStyle>
            <a:lvl1pPr marL="0" indent="0" algn="ctr">
              <a:buFontTx/>
              <a:buNone/>
              <a:defRPr>
                <a:latin typeface="Trebuchet MS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400800"/>
            <a:ext cx="1905000" cy="457200"/>
          </a:xfrm>
        </p:spPr>
        <p:txBody>
          <a:bodyPr anchorCtr="0"/>
          <a:lstStyle>
            <a:lvl1pPr>
              <a:defRPr>
                <a:latin typeface="+mj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505200" y="6400800"/>
            <a:ext cx="2895600" cy="457200"/>
          </a:xfrm>
        </p:spPr>
        <p:txBody>
          <a:bodyPr anchorCtr="0"/>
          <a:lstStyle>
            <a:lvl1pPr>
              <a:defRPr>
                <a:latin typeface="+mj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10400" y="6400800"/>
            <a:ext cx="1905000" cy="457200"/>
          </a:xfrm>
        </p:spPr>
        <p:txBody>
          <a:bodyPr anchorCtr="0"/>
          <a:lstStyle>
            <a:lvl1pPr>
              <a:defRPr>
                <a:latin typeface="+mj-lt"/>
              </a:defRPr>
            </a:lvl1pPr>
          </a:lstStyle>
          <a:p>
            <a:pPr>
              <a:defRPr/>
            </a:pPr>
            <a:fld id="{A224C18E-0A5D-1743-A311-9F64C3AAAD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2BE194-9F96-AA4F-AB68-1F6E82D12F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6100" y="381000"/>
            <a:ext cx="1943100" cy="5499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2038" y="381000"/>
            <a:ext cx="5681662" cy="5499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40E61F-88F6-724F-A0C9-668D6C7E84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CBF975-5784-E84D-AD4C-0AE23DB3F7F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E3435E-42ED-7047-8697-3FFF86550F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2038" y="1766888"/>
            <a:ext cx="3808412" cy="41132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2850" y="1766888"/>
            <a:ext cx="3808413" cy="41132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EE6110-E538-7E45-B694-8E79D7A58C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C4B963-FC82-AC45-9F7D-F5D3A1E4A8E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4781D7-66B4-F04E-A88E-B8DE74042C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1CA3C4-A3E0-E94F-8A57-6B4BBB595E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7E1DF1-EF4B-3D41-B11D-EA226FFAABE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5B5A5B-9EA4-CE4E-96EB-C605F0FE9A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xpbanna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invGray">
          <a:xfrm>
            <a:off x="0" y="0"/>
            <a:ext cx="6858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066800" y="3810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58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chemeClr val="tx2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29000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chemeClr val="tx2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29600" y="6400800"/>
            <a:ext cx="914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chemeClr val="tx2"/>
                </a:solidFill>
                <a:latin typeface="Arial" charset="0"/>
              </a:defRPr>
            </a:lvl1pPr>
          </a:lstStyle>
          <a:p>
            <a:pPr>
              <a:defRPr/>
            </a:pPr>
            <a:fld id="{00775E86-3B13-CC4E-9B16-ED3051BE74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Picture 7" descr="EXPHORSA"/>
          <p:cNvPicPr>
            <a:picLocks noChangeAspect="1" noChangeArrowheads="1"/>
          </p:cNvPicPr>
          <p:nvPr/>
        </p:nvPicPr>
        <p:blipFill>
          <a:blip r:embed="rId15"/>
          <a:srcRect/>
          <a:stretch>
            <a:fillRect/>
          </a:stretch>
        </p:blipFill>
        <p:spPr bwMode="auto">
          <a:xfrm>
            <a:off x="1066800" y="1574800"/>
            <a:ext cx="7772400" cy="130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2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1062038" y="1766888"/>
            <a:ext cx="7769225" cy="4113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pitchFamily="-109" charset="-128"/>
          <a:cs typeface="ＭＳ Ｐゴシック" pitchFamily="-109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rebuchet MS" charset="0"/>
          <a:ea typeface="ＭＳ Ｐゴシック" pitchFamily="-109" charset="-128"/>
          <a:cs typeface="ＭＳ Ｐゴシック" pitchFamily="-109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rebuchet MS" charset="0"/>
          <a:ea typeface="ＭＳ Ｐゴシック" pitchFamily="-109" charset="-128"/>
          <a:cs typeface="ＭＳ Ｐゴシック" pitchFamily="-109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rebuchet MS" charset="0"/>
          <a:ea typeface="ＭＳ Ｐゴシック" pitchFamily="-109" charset="-128"/>
          <a:cs typeface="ＭＳ Ｐゴシック" pitchFamily="-109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rebuchet MS" charset="0"/>
          <a:ea typeface="ＭＳ Ｐゴシック" pitchFamily="-109" charset="-128"/>
          <a:cs typeface="ＭＳ Ｐゴシック" pitchFamily="-109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rebuchet M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rebuchet M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rebuchet M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rebuchet MS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6"/>
        </a:buBlip>
        <a:defRPr sz="3200">
          <a:solidFill>
            <a:schemeClr val="tx1"/>
          </a:solidFill>
          <a:latin typeface="+mn-lt"/>
          <a:ea typeface="ＭＳ Ｐゴシック" pitchFamily="-109" charset="-128"/>
          <a:cs typeface="ＭＳ Ｐゴシック" pitchFamily="-109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-109" charset="2"/>
        <a:buBlip>
          <a:blip r:embed="rId17"/>
        </a:buBlip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-109" charset="2"/>
        <a:buChar char="s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-109" charset="2"/>
        <a:buChar char="s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Font typeface="Wingdings" charset="2"/>
        <a:buChar char="s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Font typeface="Wingdings" charset="2"/>
        <a:buChar char="s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Font typeface="Wingdings" charset="2"/>
        <a:buChar char="s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Font typeface="Wingdings" charset="2"/>
        <a:buChar char="s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hyperlink" Target="https://www.mapr.com/fr/developercentral/lambda-architectur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hadooptutorial.wikispaces.com/MapReduce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hyperlink" Target="http://cran.r-project.org/src/contrib/Archive/mapReduce/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velytix.com/?q=content/hadoop-ecosyste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ikibon.org/wiki/v/HBase,_Sqoop,_Flume_and_More:_Apache_Hadoop_Defin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ctrTitle"/>
          </p:nvPr>
        </p:nvSpPr>
        <p:spPr>
          <a:noFill/>
          <a:ln w="9525" cmpd="sng"/>
        </p:spPr>
        <p:txBody>
          <a:bodyPr lIns="90488" tIns="44450" rIns="90488" bIns="44450" anchor="ctr"/>
          <a:lstStyle/>
          <a:p>
            <a:pPr eaLnBrk="1" hangingPunct="1"/>
            <a:r>
              <a:rPr lang="en-US" dirty="0" smtClean="0"/>
              <a:t>HDFS &amp; MapReduce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7239000" cy="1752600"/>
          </a:xfrm>
        </p:spPr>
        <p:txBody>
          <a:bodyPr/>
          <a:lstStyle/>
          <a:p>
            <a:r>
              <a:rPr lang="en-US" sz="2000" i="1" dirty="0"/>
              <a:t>Let us change our traditional attitude to the construction of programs: Instead of imagining that our main task is to instruct a computer what to do, let us concentrate rather on explaining to humans what we want the computer to do</a:t>
            </a:r>
            <a:endParaRPr lang="en-US" sz="2000" baseline="30000" dirty="0"/>
          </a:p>
          <a:p>
            <a:r>
              <a:rPr lang="en-US" sz="2000" baseline="30000" dirty="0"/>
              <a:t>	</a:t>
            </a:r>
            <a:endParaRPr lang="en-US" sz="2000" baseline="30000" dirty="0" smtClean="0"/>
          </a:p>
          <a:p>
            <a:pPr algn="r"/>
            <a:r>
              <a:rPr lang="en-US" sz="2800" baseline="30000" dirty="0" smtClean="0"/>
              <a:t>Donald </a:t>
            </a:r>
            <a:r>
              <a:rPr lang="en-US" sz="2800" baseline="30000" dirty="0"/>
              <a:t>E. Knuth, </a:t>
            </a:r>
            <a:r>
              <a:rPr lang="en-US" sz="2800" i="1" baseline="30000" dirty="0"/>
              <a:t>Literate Programming</a:t>
            </a:r>
            <a:r>
              <a:rPr lang="en-US" sz="2800" baseline="30000" dirty="0"/>
              <a:t>, 1984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transformation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1880" t="11214" r="-21880"/>
          <a:stretch/>
        </p:blipFill>
        <p:spPr>
          <a:xfrm>
            <a:off x="228600" y="1905000"/>
            <a:ext cx="9073568" cy="42799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410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are the raw material for information</a:t>
            </a:r>
          </a:p>
          <a:p>
            <a:r>
              <a:rPr lang="en-US" dirty="0"/>
              <a:t>Ideally, the lower the level of detail the better</a:t>
            </a:r>
          </a:p>
          <a:p>
            <a:pPr lvl="1"/>
            <a:r>
              <a:rPr lang="en-US" dirty="0"/>
              <a:t>Summarize up but not detail down</a:t>
            </a:r>
          </a:p>
          <a:p>
            <a:r>
              <a:rPr lang="en-US" dirty="0"/>
              <a:t>Immutability means no updating</a:t>
            </a:r>
          </a:p>
          <a:p>
            <a:pPr lvl="1"/>
            <a:r>
              <a:rPr lang="en-US" dirty="0"/>
              <a:t>Append plus a time stamp</a:t>
            </a:r>
          </a:p>
          <a:p>
            <a:r>
              <a:rPr lang="en-US" dirty="0"/>
              <a:t>Maintain history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60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types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</a:t>
            </a:r>
          </a:p>
          <a:p>
            <a:r>
              <a:rPr lang="en-US" dirty="0"/>
              <a:t>Unstructured</a:t>
            </a:r>
          </a:p>
          <a:p>
            <a:pPr lvl="1"/>
            <a:r>
              <a:rPr lang="en-US" dirty="0" smtClean="0"/>
              <a:t>Can </a:t>
            </a:r>
            <a:r>
              <a:rPr lang="en-US" dirty="0"/>
              <a:t>structure with some effort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3695700"/>
            <a:ext cx="53086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29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 for Big </a:t>
            </a:r>
            <a:r>
              <a:rPr lang="en-US" dirty="0"/>
              <a:t>D</a:t>
            </a:r>
            <a:r>
              <a:rPr lang="en-US" dirty="0" smtClean="0"/>
              <a:t>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Robust and fault-</a:t>
            </a:r>
            <a:r>
              <a:rPr lang="en-US" sz="2400" dirty="0" smtClean="0"/>
              <a:t>tolerant</a:t>
            </a:r>
          </a:p>
          <a:p>
            <a:r>
              <a:rPr lang="en-US" sz="2400" dirty="0"/>
              <a:t>Low latency </a:t>
            </a:r>
            <a:r>
              <a:rPr lang="en-US" sz="2400" dirty="0" smtClean="0"/>
              <a:t>reads and updates – </a:t>
            </a:r>
            <a:r>
              <a:rPr lang="en-US" sz="2400" dirty="0" smtClean="0">
                <a:solidFill>
                  <a:srgbClr val="3333FF"/>
                </a:solidFill>
              </a:rPr>
              <a:t>faster access and updates</a:t>
            </a:r>
            <a:endParaRPr lang="en-US" sz="2400" dirty="0" smtClean="0"/>
          </a:p>
          <a:p>
            <a:r>
              <a:rPr lang="en-US" sz="2400" dirty="0" smtClean="0"/>
              <a:t>Scalable – </a:t>
            </a:r>
            <a:r>
              <a:rPr lang="en-US" sz="2400" dirty="0" smtClean="0">
                <a:solidFill>
                  <a:srgbClr val="3333FF"/>
                </a:solidFill>
              </a:rPr>
              <a:t>robust against greater volume</a:t>
            </a:r>
            <a:endParaRPr lang="en-US" sz="2400" dirty="0" smtClean="0"/>
          </a:p>
          <a:p>
            <a:r>
              <a:rPr lang="en-US" sz="2400" dirty="0" smtClean="0"/>
              <a:t>Support a wide variety of applications</a:t>
            </a:r>
          </a:p>
          <a:p>
            <a:r>
              <a:rPr lang="en-US" sz="2400" dirty="0" smtClean="0"/>
              <a:t>Extensible </a:t>
            </a:r>
            <a:r>
              <a:rPr lang="en-US" sz="2400" dirty="0" smtClean="0">
                <a:solidFill>
                  <a:srgbClr val="3333FF"/>
                </a:solidFill>
              </a:rPr>
              <a:t>– different types of data</a:t>
            </a:r>
            <a:endParaRPr lang="en-US" sz="2400" dirty="0" smtClean="0"/>
          </a:p>
          <a:p>
            <a:r>
              <a:rPr lang="en-US" sz="2400" dirty="0" smtClean="0"/>
              <a:t>Ad hoc queries – </a:t>
            </a:r>
            <a:r>
              <a:rPr lang="en-US" sz="2400" dirty="0" smtClean="0">
                <a:solidFill>
                  <a:srgbClr val="3333FF"/>
                </a:solidFill>
              </a:rPr>
              <a:t>flexible w.r.t business requirements</a:t>
            </a:r>
            <a:endParaRPr lang="en-US" sz="2400" dirty="0" smtClean="0"/>
          </a:p>
          <a:p>
            <a:r>
              <a:rPr lang="en-US" sz="2400" dirty="0"/>
              <a:t>Minimal </a:t>
            </a:r>
            <a:r>
              <a:rPr lang="en-US" sz="2400" dirty="0" smtClean="0"/>
              <a:t>maintenance</a:t>
            </a:r>
          </a:p>
          <a:p>
            <a:r>
              <a:rPr lang="en-US" sz="2400" dirty="0" err="1" smtClean="0"/>
              <a:t>Debuggable</a:t>
            </a:r>
            <a:r>
              <a:rPr lang="en-US" sz="2400" dirty="0" smtClean="0"/>
              <a:t> – </a:t>
            </a:r>
            <a:r>
              <a:rPr lang="en-US" sz="2400" dirty="0" smtClean="0">
                <a:solidFill>
                  <a:srgbClr val="3333FF"/>
                </a:solidFill>
              </a:rPr>
              <a:t>easy to bug (modular)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9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Bottlenecks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15213" r="-152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46427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Solving the speed problem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25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Lambda Architecture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a </a:t>
            </a:r>
            <a:r>
              <a:rPr lang="en-CA" dirty="0"/>
              <a:t>useful framework to think about designing big data applications. </a:t>
            </a:r>
            <a:endParaRPr lang="en-CA" dirty="0" smtClean="0"/>
          </a:p>
          <a:p>
            <a:r>
              <a:rPr lang="en-CA" dirty="0" smtClean="0"/>
              <a:t>Nathan </a:t>
            </a:r>
            <a:r>
              <a:rPr lang="en-CA" dirty="0" err="1"/>
              <a:t>Marz</a:t>
            </a:r>
            <a:r>
              <a:rPr lang="en-CA" dirty="0"/>
              <a:t> designed this generic architecture addressing common requirements for big data based on his experience working on distributed data processing systems at Twitter.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99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45643"/>
              </p:ext>
            </p:extLst>
          </p:nvPr>
        </p:nvGraphicFramePr>
        <p:xfrm>
          <a:off x="1062038" y="1766888"/>
          <a:ext cx="7769225" cy="4113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27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Addresses the cost problem</a:t>
            </a:r>
          </a:p>
          <a:p>
            <a:pPr lvl="1"/>
            <a:r>
              <a:rPr lang="en-US" dirty="0"/>
              <a:t>The batch layer stores the master copy of the dataset</a:t>
            </a:r>
          </a:p>
          <a:p>
            <a:pPr lvl="2"/>
            <a:r>
              <a:rPr lang="en-US" dirty="0"/>
              <a:t>A very large list of records</a:t>
            </a:r>
          </a:p>
          <a:p>
            <a:pPr lvl="2"/>
            <a:r>
              <a:rPr lang="en-US" dirty="0"/>
              <a:t>An immutable growing dataset</a:t>
            </a:r>
          </a:p>
          <a:p>
            <a:r>
              <a:rPr lang="en-US" dirty="0"/>
              <a:t>Continually pre-computes batch views on that master dataset so they available when requested</a:t>
            </a:r>
          </a:p>
          <a:p>
            <a:pPr lvl="1"/>
            <a:r>
              <a:rPr lang="en-US" dirty="0"/>
              <a:t>Might take several hours to run	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9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2038" y="1676400"/>
            <a:ext cx="4652961" cy="4203700"/>
          </a:xfrm>
        </p:spPr>
        <p:txBody>
          <a:bodyPr/>
          <a:lstStyle/>
          <a:p>
            <a:r>
              <a:rPr lang="en-US" sz="2800" dirty="0"/>
              <a:t>Automatically parallelized across a cluster of machines</a:t>
            </a:r>
          </a:p>
          <a:p>
            <a:pPr lvl="1"/>
            <a:r>
              <a:rPr lang="en-US" sz="2400" dirty="0"/>
              <a:t>Supports scalability to any size dataset</a:t>
            </a:r>
          </a:p>
          <a:p>
            <a:r>
              <a:rPr lang="en-US" sz="2800" dirty="0"/>
              <a:t>If you have an x nodes cluster, the computation will be about x times faster compared to a single machine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4648200"/>
            <a:ext cx="3833888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7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solidFill>
                  <a:srgbClr val="3333FF"/>
                </a:solidFill>
              </a:rPr>
              <a:t>Learning Objectives</a:t>
            </a:r>
            <a:endParaRPr lang="en-CA" dirty="0">
              <a:solidFill>
                <a:srgbClr val="3333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>
                <a:solidFill>
                  <a:srgbClr val="3333FF"/>
                </a:solidFill>
              </a:rPr>
              <a:t>Explain how the </a:t>
            </a:r>
            <a:r>
              <a:rPr lang="en-CA" dirty="0" smtClean="0">
                <a:solidFill>
                  <a:srgbClr val="3333FF"/>
                </a:solidFill>
              </a:rPr>
              <a:t>Lambda architecture differs from TPS and Data Warehousing</a:t>
            </a:r>
          </a:p>
          <a:p>
            <a:r>
              <a:rPr lang="en-CA" dirty="0" smtClean="0">
                <a:solidFill>
                  <a:srgbClr val="3333FF"/>
                </a:solidFill>
              </a:rPr>
              <a:t>Explain the relationship between Map-Reduce and the </a:t>
            </a:r>
            <a:r>
              <a:rPr lang="en-CA" dirty="0" smtClean="0">
                <a:solidFill>
                  <a:srgbClr val="3333FF"/>
                </a:solidFill>
              </a:rPr>
              <a:t>Lambda </a:t>
            </a:r>
            <a:r>
              <a:rPr lang="en-CA" dirty="0" smtClean="0">
                <a:solidFill>
                  <a:srgbClr val="3333FF"/>
                </a:solidFill>
              </a:rPr>
              <a:t>architecture</a:t>
            </a:r>
            <a:endParaRPr lang="en-CA" dirty="0" smtClean="0">
              <a:solidFill>
                <a:srgbClr val="3333FF"/>
              </a:solidFill>
            </a:endParaRPr>
          </a:p>
          <a:p>
            <a:r>
              <a:rPr lang="en-CA" dirty="0" smtClean="0">
                <a:solidFill>
                  <a:srgbClr val="3333FF"/>
                </a:solidFill>
              </a:rPr>
              <a:t>Demonstrate how Map </a:t>
            </a:r>
            <a:r>
              <a:rPr lang="en-CA" dirty="0" smtClean="0">
                <a:solidFill>
                  <a:srgbClr val="3333FF"/>
                </a:solidFill>
              </a:rPr>
              <a:t>Reduce </a:t>
            </a:r>
            <a:r>
              <a:rPr lang="en-CA" dirty="0" smtClean="0">
                <a:solidFill>
                  <a:srgbClr val="3333FF"/>
                </a:solidFill>
              </a:rPr>
              <a:t>works to process data using a simple </a:t>
            </a:r>
            <a:r>
              <a:rPr lang="en-CA" smtClean="0">
                <a:solidFill>
                  <a:srgbClr val="3333FF"/>
                </a:solidFill>
              </a:rPr>
              <a:t>R program. </a:t>
            </a:r>
            <a:endParaRPr lang="en-CA" dirty="0">
              <a:solidFill>
                <a:srgbClr val="3333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7420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Serving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specialized distributed database</a:t>
            </a:r>
          </a:p>
          <a:p>
            <a:r>
              <a:rPr lang="en-US" dirty="0" smtClean="0"/>
              <a:t>Indexes pre-computed batch views </a:t>
            </a:r>
            <a:r>
              <a:rPr lang="en-US" dirty="0"/>
              <a:t>and loads </a:t>
            </a:r>
            <a:r>
              <a:rPr lang="en-US" dirty="0" smtClean="0"/>
              <a:t>them so they can be efficiently queried</a:t>
            </a:r>
          </a:p>
          <a:p>
            <a:r>
              <a:rPr lang="en-US" dirty="0" smtClean="0"/>
              <a:t>Continuously </a:t>
            </a:r>
            <a:r>
              <a:rPr lang="en-US" dirty="0"/>
              <a:t>swaps in </a:t>
            </a:r>
            <a:r>
              <a:rPr lang="en-US" dirty="0" smtClean="0"/>
              <a:t>newer pre-computed versions </a:t>
            </a:r>
            <a:r>
              <a:rPr lang="en-US" dirty="0"/>
              <a:t>of </a:t>
            </a:r>
            <a:r>
              <a:rPr lang="en-US" dirty="0" smtClean="0"/>
              <a:t> </a:t>
            </a:r>
            <a:r>
              <a:rPr lang="en-US" dirty="0"/>
              <a:t>batch </a:t>
            </a:r>
            <a:r>
              <a:rPr lang="en-US" dirty="0" smtClean="0"/>
              <a:t>views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42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Serving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 database</a:t>
            </a:r>
          </a:p>
          <a:p>
            <a:pPr lvl="1"/>
            <a:r>
              <a:rPr lang="en-US" dirty="0" smtClean="0"/>
              <a:t>Batch updates</a:t>
            </a:r>
          </a:p>
          <a:p>
            <a:pPr lvl="1"/>
            <a:r>
              <a:rPr lang="en-US" dirty="0" smtClean="0"/>
              <a:t>Random reads</a:t>
            </a:r>
          </a:p>
          <a:p>
            <a:pPr lvl="1"/>
            <a:r>
              <a:rPr lang="en-US" dirty="0" smtClean="0"/>
              <a:t>No random writes</a:t>
            </a:r>
          </a:p>
          <a:p>
            <a:r>
              <a:rPr lang="en-US" dirty="0" smtClean="0"/>
              <a:t>Low complexity</a:t>
            </a:r>
          </a:p>
          <a:p>
            <a:pPr lvl="1"/>
            <a:r>
              <a:rPr lang="en-US" dirty="0" smtClean="0"/>
              <a:t>Robust</a:t>
            </a:r>
          </a:p>
          <a:p>
            <a:pPr lvl="1"/>
            <a:r>
              <a:rPr lang="en-US" dirty="0" smtClean="0"/>
              <a:t>Predictable</a:t>
            </a:r>
          </a:p>
          <a:p>
            <a:pPr lvl="1"/>
            <a:r>
              <a:rPr lang="en-US" dirty="0" smtClean="0"/>
              <a:t>Easy to configure and manage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17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Speed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only data not represented in </a:t>
            </a:r>
            <a:r>
              <a:rPr lang="en-US" dirty="0" smtClean="0"/>
              <a:t>a batch view are those data collected while </a:t>
            </a:r>
            <a:r>
              <a:rPr lang="en-US" dirty="0"/>
              <a:t>the </a:t>
            </a:r>
            <a:r>
              <a:rPr lang="en-US" dirty="0" smtClean="0"/>
              <a:t>pre-computation </a:t>
            </a:r>
            <a:r>
              <a:rPr lang="en-US" dirty="0"/>
              <a:t>was </a:t>
            </a:r>
            <a:r>
              <a:rPr lang="en-US" dirty="0" smtClean="0"/>
              <a:t>running</a:t>
            </a:r>
          </a:p>
          <a:p>
            <a:r>
              <a:rPr lang="en-US" dirty="0" smtClean="0"/>
              <a:t>The speed layer is a real-time system to top-up the analysis with the latest data</a:t>
            </a:r>
          </a:p>
          <a:p>
            <a:pPr lvl="1"/>
            <a:r>
              <a:rPr lang="en-US" dirty="0" smtClean="0"/>
              <a:t>Does incremental updates based on recent data </a:t>
            </a:r>
          </a:p>
          <a:p>
            <a:pPr lvl="1"/>
            <a:r>
              <a:rPr lang="en-US" dirty="0" smtClean="0"/>
              <a:t>Modifies the view as data are collected</a:t>
            </a:r>
          </a:p>
          <a:p>
            <a:pPr lvl="1"/>
            <a:r>
              <a:rPr lang="en-US" dirty="0" smtClean="0"/>
              <a:t>Merges the two views as required by queries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549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21629" r="-21629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02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Speed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Intermediate results are discarded every time a new batch view is received</a:t>
            </a:r>
          </a:p>
          <a:p>
            <a:r>
              <a:rPr lang="en-US" dirty="0" smtClean="0"/>
              <a:t>The complexity of the speed layer is “isolated” </a:t>
            </a:r>
          </a:p>
          <a:p>
            <a:pPr lvl="1"/>
            <a:r>
              <a:rPr lang="en-US" dirty="0" smtClean="0"/>
              <a:t>If anything goes wrong, the results are only a few hours out-of-date and fixed when the next batch update is received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06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t="-23332" b="-23332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894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New data  are sent to the batch and speed layers</a:t>
            </a:r>
          </a:p>
          <a:p>
            <a:pPr lvl="1"/>
            <a:r>
              <a:rPr lang="en-US" dirty="0" smtClean="0"/>
              <a:t>New data are appended to the master dataset to preserve immutability</a:t>
            </a:r>
          </a:p>
          <a:p>
            <a:r>
              <a:rPr lang="en-US" dirty="0" smtClean="0"/>
              <a:t>Speed layer does an incremental update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pic>
        <p:nvPicPr>
          <p:cNvPr id="8" name="Content Placeholder 6"/>
          <p:cNvPicPr>
            <a:picLocks noChangeAspect="1"/>
          </p:cNvPicPr>
          <p:nvPr/>
        </p:nvPicPr>
        <p:blipFill>
          <a:blip r:embed="rId2"/>
          <a:srcRect t="-21201" b="-21201"/>
          <a:stretch>
            <a:fillRect/>
          </a:stretch>
        </p:blipFill>
        <p:spPr bwMode="auto">
          <a:xfrm>
            <a:off x="5175250" y="1919288"/>
            <a:ext cx="3808413" cy="4113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8358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Batch layer pre-computes using all data</a:t>
            </a:r>
          </a:p>
          <a:p>
            <a:r>
              <a:rPr lang="en-US" dirty="0" smtClean="0"/>
              <a:t>Serving layer indexes batch created views</a:t>
            </a:r>
          </a:p>
          <a:p>
            <a:pPr lvl="1"/>
            <a:r>
              <a:rPr lang="en-US" dirty="0" smtClean="0"/>
              <a:t>Prepares for rapid response to queries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21201" b="-21201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52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Queries are handled by merging data from the serving and speed layers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21201" b="-21201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33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solidFill>
                  <a:srgbClr val="3333FF"/>
                </a:solidFill>
              </a:rPr>
              <a:t>Lambda Architecture</a:t>
            </a:r>
            <a:endParaRPr lang="en-CA" dirty="0">
              <a:solidFill>
                <a:srgbClr val="3333F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EE6110-E538-7E45-B694-8E79D7A58C54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85800" y="6372546"/>
            <a:ext cx="8050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 smtClean="0">
                <a:latin typeface="+mn-lt"/>
                <a:hlinkClick r:id="rId2"/>
              </a:rPr>
              <a:t>Source</a:t>
            </a:r>
            <a:endParaRPr lang="en-CA" sz="1600" dirty="0">
              <a:latin typeface="+mn-lt"/>
            </a:endParaRPr>
          </a:p>
        </p:txBody>
      </p:sp>
      <p:pic>
        <p:nvPicPr>
          <p:cNvPr id="1028" name="Picture 4" descr="http://www.mapr.com/sites/default/files/otherpageimages/lambda-architecture-2-8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676400"/>
            <a:ext cx="7620000" cy="431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3525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Drivers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450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Lambda Architecture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>
                <a:solidFill>
                  <a:srgbClr val="3333FF"/>
                </a:solidFill>
              </a:rPr>
              <a:t>Developers are free to invent/create technologies that do one or more things in the architecture.</a:t>
            </a:r>
          </a:p>
          <a:p>
            <a:pPr lvl="1"/>
            <a:r>
              <a:rPr lang="en-CA" dirty="0" err="1" smtClean="0">
                <a:solidFill>
                  <a:srgbClr val="3333FF"/>
                </a:solidFill>
              </a:rPr>
              <a:t>MapReduce</a:t>
            </a:r>
            <a:r>
              <a:rPr lang="en-CA" dirty="0" smtClean="0">
                <a:solidFill>
                  <a:srgbClr val="3333FF"/>
                </a:solidFill>
              </a:rPr>
              <a:t> for the batch layer</a:t>
            </a:r>
          </a:p>
          <a:p>
            <a:pPr lvl="1"/>
            <a:r>
              <a:rPr lang="en-CA" dirty="0" smtClean="0">
                <a:solidFill>
                  <a:srgbClr val="3333FF"/>
                </a:solidFill>
              </a:rPr>
              <a:t>‘Storm’ for the speed layer</a:t>
            </a:r>
          </a:p>
          <a:p>
            <a:pPr lvl="1"/>
            <a:r>
              <a:rPr lang="en-CA" dirty="0" smtClean="0">
                <a:solidFill>
                  <a:srgbClr val="3333FF"/>
                </a:solidFill>
              </a:rPr>
              <a:t>Others: </a:t>
            </a:r>
            <a:endParaRPr lang="en-CA" dirty="0">
              <a:solidFill>
                <a:srgbClr val="3333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328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 is to preserve integrity</a:t>
            </a:r>
          </a:p>
          <a:p>
            <a:r>
              <a:rPr lang="en-US" dirty="0" smtClean="0"/>
              <a:t>Other elements can be recomputed</a:t>
            </a:r>
          </a:p>
          <a:p>
            <a:pPr lvl="1"/>
            <a:r>
              <a:rPr lang="en-US" dirty="0" smtClean="0"/>
              <a:t>Replication across nodes</a:t>
            </a:r>
          </a:p>
          <a:p>
            <a:pPr lvl="1"/>
            <a:r>
              <a:rPr lang="en-US" dirty="0" smtClean="0"/>
              <a:t>Redundancy is integrity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82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CRUD to CR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</a:p>
          <a:p>
            <a:r>
              <a:rPr lang="en-US" dirty="0" smtClean="0"/>
              <a:t>Read</a:t>
            </a:r>
          </a:p>
          <a:p>
            <a:r>
              <a:rPr lang="en-US" dirty="0" smtClean="0"/>
              <a:t>Update</a:t>
            </a:r>
          </a:p>
          <a:p>
            <a:r>
              <a:rPr lang="en-US" dirty="0" smtClean="0"/>
              <a:t>Delete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</a:p>
          <a:p>
            <a:r>
              <a:rPr lang="en-US" dirty="0" smtClean="0"/>
              <a:t>Read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4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Immutability exceptions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Garbage collection</a:t>
            </a:r>
          </a:p>
          <a:p>
            <a:pPr lvl="1"/>
            <a:r>
              <a:rPr lang="en-US" dirty="0" smtClean="0"/>
              <a:t>Delete elements of low potential value</a:t>
            </a:r>
          </a:p>
          <a:p>
            <a:pPr lvl="2"/>
            <a:r>
              <a:rPr lang="en-US" dirty="0" smtClean="0"/>
              <a:t>Don’t keep some histories</a:t>
            </a:r>
          </a:p>
          <a:p>
            <a:r>
              <a:rPr lang="en-US" dirty="0" smtClean="0"/>
              <a:t>Regulations and privacy</a:t>
            </a:r>
          </a:p>
          <a:p>
            <a:pPr lvl="1"/>
            <a:r>
              <a:rPr lang="en-US" dirty="0" smtClean="0"/>
              <a:t>Delete elements that are not permitted</a:t>
            </a:r>
          </a:p>
          <a:p>
            <a:pPr lvl="2"/>
            <a:r>
              <a:rPr lang="en-US" dirty="0" smtClean="0"/>
              <a:t>History of books borrowed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EE6110-E538-7E45-B694-8E79D7A58C54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3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Fact-based 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Each fact </a:t>
            </a:r>
            <a:r>
              <a:rPr lang="en-US" sz="2800" dirty="0" smtClean="0"/>
              <a:t>is a </a:t>
            </a:r>
            <a:r>
              <a:rPr lang="en-US" sz="2800" dirty="0"/>
              <a:t>single </a:t>
            </a:r>
            <a:r>
              <a:rPr lang="en-US" sz="2800" dirty="0" smtClean="0"/>
              <a:t>piece of data</a:t>
            </a:r>
          </a:p>
          <a:p>
            <a:pPr lvl="1"/>
            <a:r>
              <a:rPr lang="en-US" sz="2400" dirty="0" smtClean="0"/>
              <a:t>Clare is female</a:t>
            </a:r>
          </a:p>
          <a:p>
            <a:pPr lvl="1"/>
            <a:r>
              <a:rPr lang="en-US" sz="2400" dirty="0" smtClean="0"/>
              <a:t>Clare works at Bloomingdales</a:t>
            </a:r>
          </a:p>
          <a:p>
            <a:pPr lvl="1"/>
            <a:r>
              <a:rPr lang="en-US" sz="2400" dirty="0" smtClean="0"/>
              <a:t>Clare lives in New York</a:t>
            </a:r>
          </a:p>
          <a:p>
            <a:r>
              <a:rPr lang="en-US" sz="2800" dirty="0" smtClean="0"/>
              <a:t>Multi-valued facts need to be decomposed</a:t>
            </a:r>
          </a:p>
          <a:p>
            <a:pPr lvl="1"/>
            <a:r>
              <a:rPr lang="en-US" sz="2400" dirty="0" smtClean="0"/>
              <a:t>Clare is a female working at Bloomingdales in New York</a:t>
            </a:r>
          </a:p>
          <a:p>
            <a:r>
              <a:rPr lang="en-US" sz="2800" dirty="0" smtClean="0"/>
              <a:t>A fact is data about an entity or a relationship between two entities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7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Fact-based 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Each fact </a:t>
            </a:r>
            <a:r>
              <a:rPr lang="en-US" sz="2400" dirty="0" smtClean="0"/>
              <a:t>has an associated timestamp recording the </a:t>
            </a:r>
            <a:r>
              <a:rPr lang="en-US" sz="2400" dirty="0"/>
              <a:t>earliest time that </a:t>
            </a:r>
            <a:r>
              <a:rPr lang="en-US" sz="2400" dirty="0" smtClean="0"/>
              <a:t>the fact </a:t>
            </a:r>
            <a:r>
              <a:rPr lang="en-US" sz="2400" dirty="0"/>
              <a:t>is believed </a:t>
            </a:r>
            <a:r>
              <a:rPr lang="en-US" sz="2400" dirty="0" smtClean="0"/>
              <a:t>to be true</a:t>
            </a:r>
          </a:p>
          <a:p>
            <a:pPr lvl="1"/>
            <a:r>
              <a:rPr lang="en-US" sz="2000" dirty="0" smtClean="0"/>
              <a:t>For convenience, usually the time the fact is captured</a:t>
            </a:r>
          </a:p>
          <a:p>
            <a:pPr lvl="1"/>
            <a:r>
              <a:rPr lang="en-US" sz="2000" dirty="0" smtClean="0"/>
              <a:t>Create a new data type of time series or attributes </a:t>
            </a:r>
            <a:r>
              <a:rPr lang="en-US" sz="2000" smtClean="0"/>
              <a:t>become entities</a:t>
            </a:r>
            <a:endParaRPr lang="en-US" sz="2000" dirty="0" smtClean="0"/>
          </a:p>
          <a:p>
            <a:r>
              <a:rPr lang="en-US" sz="2400" dirty="0" smtClean="0"/>
              <a:t>More recent facts override older facts</a:t>
            </a:r>
          </a:p>
          <a:p>
            <a:r>
              <a:rPr lang="en-US" sz="2400" dirty="0" smtClean="0"/>
              <a:t>All facts need to be uniquely identified</a:t>
            </a:r>
          </a:p>
          <a:p>
            <a:pPr lvl="1"/>
            <a:r>
              <a:rPr lang="en-US" sz="2000" dirty="0" smtClean="0"/>
              <a:t>Often a timestamp plus other attributes</a:t>
            </a:r>
          </a:p>
          <a:p>
            <a:pPr lvl="1"/>
            <a:r>
              <a:rPr lang="en-US" sz="2000" dirty="0" smtClean="0"/>
              <a:t>Use a 64 bit nonce</a:t>
            </a:r>
            <a:r>
              <a:rPr lang="en-US" sz="2000" dirty="0"/>
              <a:t> </a:t>
            </a:r>
            <a:r>
              <a:rPr lang="en-US" sz="2000" dirty="0" smtClean="0"/>
              <a:t>(number used once) field, which is a a random number, if timestamp plus attribute combination could be identical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8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Fact-based versus relational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Decision-making effectiveness versus operational efficiency</a:t>
            </a:r>
          </a:p>
          <a:p>
            <a:pPr lvl="1"/>
            <a:r>
              <a:rPr lang="en-US" dirty="0" smtClean="0"/>
              <a:t> Days versus seconds</a:t>
            </a:r>
          </a:p>
          <a:p>
            <a:r>
              <a:rPr lang="en-US" dirty="0" smtClean="0"/>
              <a:t>Access many records versus access a few</a:t>
            </a:r>
          </a:p>
          <a:p>
            <a:r>
              <a:rPr lang="en-US" dirty="0" smtClean="0"/>
              <a:t>Immutable versus mutable</a:t>
            </a:r>
          </a:p>
          <a:p>
            <a:pPr lvl="1"/>
            <a:r>
              <a:rPr lang="en-US" dirty="0" smtClean="0"/>
              <a:t>History versus current 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57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Schemas increase data quality by defining structure</a:t>
            </a:r>
          </a:p>
          <a:p>
            <a:r>
              <a:rPr lang="en-US" dirty="0" smtClean="0"/>
              <a:t>Catch errors at creation time when they are easier and cheaper to correct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54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Fact-based 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can represent facts-based data models</a:t>
            </a:r>
          </a:p>
          <a:p>
            <a:pPr lvl="1"/>
            <a:r>
              <a:rPr lang="en-US" dirty="0" smtClean="0"/>
              <a:t>Nodes are entities</a:t>
            </a:r>
          </a:p>
          <a:p>
            <a:pPr lvl="1"/>
            <a:r>
              <a:rPr lang="en-US" dirty="0" smtClean="0"/>
              <a:t>Properties are attributes of entities</a:t>
            </a:r>
          </a:p>
          <a:p>
            <a:pPr lvl="1"/>
            <a:r>
              <a:rPr lang="en-US" dirty="0" smtClean="0"/>
              <a:t>Edges are relationships between entities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86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versus relational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 a full history</a:t>
            </a:r>
          </a:p>
          <a:p>
            <a:r>
              <a:rPr lang="en-US" dirty="0" smtClean="0"/>
              <a:t>Append only</a:t>
            </a:r>
          </a:p>
          <a:p>
            <a:r>
              <a:rPr lang="en-US" dirty="0" smtClean="0"/>
              <a:t>Scalable?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63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Central activity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51473" b="-51473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1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Solving the speed and cost problems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9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 file system (</a:t>
            </a:r>
            <a:r>
              <a:rPr lang="en-US" dirty="0" smtClean="0">
                <a:solidFill>
                  <a:srgbClr val="3333FF"/>
                </a:solidFill>
              </a:rPr>
              <a:t>approach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Hadoop distributed file system (HDFS)</a:t>
            </a:r>
          </a:p>
          <a:p>
            <a:r>
              <a:rPr lang="en-US" dirty="0" smtClean="0"/>
              <a:t>Distributed computation (</a:t>
            </a:r>
            <a:r>
              <a:rPr lang="en-US" dirty="0" smtClean="0">
                <a:solidFill>
                  <a:srgbClr val="3333FF"/>
                </a:solidFill>
              </a:rPr>
              <a:t>approach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MapReduce</a:t>
            </a:r>
          </a:p>
          <a:p>
            <a:r>
              <a:rPr lang="en-US" dirty="0" smtClean="0"/>
              <a:t>Commodity hardware</a:t>
            </a:r>
          </a:p>
          <a:p>
            <a:pPr lvl="1"/>
            <a:r>
              <a:rPr lang="en-US" dirty="0" smtClean="0"/>
              <a:t>A cluster of nodes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62038" y="5522823"/>
            <a:ext cx="74723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3333FF"/>
                </a:solidFill>
                <a:latin typeface="+mn-lt"/>
              </a:rPr>
              <a:t>Watch Intro </a:t>
            </a:r>
            <a:r>
              <a:rPr lang="en-CA" dirty="0">
                <a:solidFill>
                  <a:srgbClr val="3333FF"/>
                </a:solidFill>
                <a:latin typeface="+mn-lt"/>
              </a:rPr>
              <a:t>to Hadoop and </a:t>
            </a:r>
            <a:r>
              <a:rPr lang="en-CA" dirty="0" err="1" smtClean="0">
                <a:solidFill>
                  <a:srgbClr val="3333FF"/>
                </a:solidFill>
                <a:latin typeface="+mn-lt"/>
              </a:rPr>
              <a:t>MapReduce</a:t>
            </a:r>
            <a:r>
              <a:rPr lang="en-CA" dirty="0" smtClean="0">
                <a:solidFill>
                  <a:srgbClr val="3333FF"/>
                </a:solidFill>
                <a:latin typeface="+mn-lt"/>
              </a:rPr>
              <a:t> (Lesson 2) on </a:t>
            </a:r>
            <a:r>
              <a:rPr lang="en-CA" dirty="0" err="1" smtClean="0">
                <a:solidFill>
                  <a:srgbClr val="3333FF"/>
                </a:solidFill>
                <a:latin typeface="+mn-lt"/>
              </a:rPr>
              <a:t>Udacity</a:t>
            </a:r>
            <a:r>
              <a:rPr lang="en-CA" dirty="0" smtClean="0">
                <a:solidFill>
                  <a:srgbClr val="3333FF"/>
                </a:solidFill>
                <a:latin typeface="+mn-lt"/>
              </a:rPr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5409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Yahoo! uses Hadoop for data analytics, machine learning, search ranking, </a:t>
            </a:r>
            <a:r>
              <a:rPr lang="en-US" dirty="0" smtClean="0"/>
              <a:t>email anti</a:t>
            </a:r>
            <a:r>
              <a:rPr lang="en-US" dirty="0"/>
              <a:t>-spam, ad optimization, </a:t>
            </a:r>
            <a:r>
              <a:rPr lang="en-US" dirty="0" smtClean="0"/>
              <a:t>ETL, </a:t>
            </a:r>
            <a:r>
              <a:rPr lang="en-US" dirty="0"/>
              <a:t>and </a:t>
            </a:r>
            <a:r>
              <a:rPr lang="en-US" dirty="0" smtClean="0"/>
              <a:t>more</a:t>
            </a:r>
          </a:p>
          <a:p>
            <a:r>
              <a:rPr lang="en-US" dirty="0" smtClean="0"/>
              <a:t>Over </a:t>
            </a:r>
            <a:r>
              <a:rPr lang="en-US" dirty="0"/>
              <a:t>40,000 servers</a:t>
            </a:r>
          </a:p>
          <a:p>
            <a:r>
              <a:rPr lang="en-US" dirty="0" smtClean="0"/>
              <a:t>170 </a:t>
            </a:r>
            <a:r>
              <a:rPr lang="en-US" dirty="0"/>
              <a:t>PB of </a:t>
            </a:r>
            <a:r>
              <a:rPr lang="en-US" dirty="0" smtClean="0"/>
              <a:t>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823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Lower cost</a:t>
            </a:r>
          </a:p>
          <a:p>
            <a:pPr lvl="1"/>
            <a:r>
              <a:rPr lang="en-US" dirty="0"/>
              <a:t>Commodity hardware</a:t>
            </a:r>
          </a:p>
          <a:p>
            <a:r>
              <a:rPr lang="en-US" dirty="0"/>
              <a:t>Speed</a:t>
            </a:r>
          </a:p>
          <a:p>
            <a:pPr lvl="1"/>
            <a:r>
              <a:rPr lang="en-US" dirty="0"/>
              <a:t>Multiple processors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09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HDFS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914400" y="2174875"/>
            <a:ext cx="3582988" cy="3951288"/>
          </a:xfrm>
        </p:spPr>
        <p:txBody>
          <a:bodyPr/>
          <a:lstStyle/>
          <a:p>
            <a:r>
              <a:rPr lang="en-US" dirty="0" smtClean="0"/>
              <a:t>Files are broken into fixed sized blocks of at least 64MB</a:t>
            </a:r>
          </a:p>
          <a:p>
            <a:r>
              <a:rPr lang="en-US" dirty="0" smtClean="0"/>
              <a:t>Blocks are replicated across nodes</a:t>
            </a:r>
          </a:p>
          <a:p>
            <a:pPr lvl="1"/>
            <a:r>
              <a:rPr lang="en-US" dirty="0" smtClean="0"/>
              <a:t>Parallel processing</a:t>
            </a:r>
          </a:p>
          <a:p>
            <a:pPr lvl="1"/>
            <a:r>
              <a:rPr lang="en-US" dirty="0" smtClean="0"/>
              <a:t>Fault tolerance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 t="-15453" b="-1545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9955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HDFS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Node storage</a:t>
            </a:r>
          </a:p>
          <a:p>
            <a:pPr lvl="1"/>
            <a:r>
              <a:rPr lang="en-US" dirty="0" smtClean="0"/>
              <a:t>Store blocks sequentially to minimize disk head movement</a:t>
            </a:r>
          </a:p>
          <a:p>
            <a:pPr lvl="1"/>
            <a:r>
              <a:rPr lang="en-US" dirty="0" smtClean="0"/>
              <a:t>Blocks are grouped into files</a:t>
            </a:r>
          </a:p>
          <a:p>
            <a:pPr lvl="1"/>
            <a:r>
              <a:rPr lang="en-US" dirty="0" smtClean="0"/>
              <a:t>All files for a dataset are grouped into a single folder</a:t>
            </a:r>
          </a:p>
          <a:p>
            <a:pPr lvl="1"/>
            <a:r>
              <a:rPr lang="en-US" dirty="0" smtClean="0"/>
              <a:t>No random access to records</a:t>
            </a:r>
          </a:p>
          <a:p>
            <a:pPr lvl="1"/>
            <a:r>
              <a:rPr lang="en-US" dirty="0" smtClean="0"/>
              <a:t>New data are added as a new file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C4B963-FC82-AC45-9F7D-F5D3A1E4A8EB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73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HDFS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Scalable storage</a:t>
            </a:r>
          </a:p>
          <a:p>
            <a:pPr lvl="1"/>
            <a:r>
              <a:rPr lang="en-US" dirty="0" smtClean="0"/>
              <a:t>Add nodes</a:t>
            </a:r>
          </a:p>
          <a:p>
            <a:pPr lvl="1"/>
            <a:r>
              <a:rPr lang="en-US" dirty="0" smtClean="0"/>
              <a:t>Append new data as files</a:t>
            </a:r>
          </a:p>
          <a:p>
            <a:r>
              <a:rPr lang="en-US" dirty="0" smtClean="0"/>
              <a:t>Scalable computation</a:t>
            </a:r>
          </a:p>
          <a:p>
            <a:pPr lvl="1"/>
            <a:r>
              <a:rPr lang="en-US" dirty="0" smtClean="0"/>
              <a:t>Support of MapReduce</a:t>
            </a:r>
          </a:p>
          <a:p>
            <a:r>
              <a:rPr lang="en-US" dirty="0" smtClean="0"/>
              <a:t>Partitioning</a:t>
            </a:r>
          </a:p>
          <a:p>
            <a:pPr lvl="1"/>
            <a:r>
              <a:rPr lang="en-US" dirty="0" smtClean="0"/>
              <a:t>Group data into folders for processing at the folder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06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Vertical partitioning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4956" b="-4956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39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A distributed computing method that provides primitives for scalable and fault-tolerant batch computation</a:t>
            </a:r>
          </a:p>
          <a:p>
            <a:r>
              <a:rPr lang="en-US" sz="2800" dirty="0" smtClean="0"/>
              <a:t>Ad hoc queries on large datasets are time consuming</a:t>
            </a:r>
          </a:p>
          <a:p>
            <a:pPr lvl="1"/>
            <a:r>
              <a:rPr lang="en-US" sz="2400" dirty="0"/>
              <a:t>D</a:t>
            </a:r>
            <a:r>
              <a:rPr lang="en-US" sz="2400" dirty="0" smtClean="0"/>
              <a:t>istribute the computation across multiple processors</a:t>
            </a:r>
          </a:p>
          <a:p>
            <a:pPr lvl="1"/>
            <a:r>
              <a:rPr lang="en-US" sz="2400" dirty="0" smtClean="0"/>
              <a:t>Pre-compute common queries</a:t>
            </a:r>
          </a:p>
          <a:p>
            <a:r>
              <a:rPr lang="en-US" sz="2800" dirty="0" smtClean="0"/>
              <a:t>Move the program to the data rather than the data to the program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2400"/>
            <a:ext cx="2740975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487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C4B963-FC82-AC45-9F7D-F5D3A1E4A8EB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13680" r="-1368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7305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Dominant logics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CBA618D-CF74-754B-BC6D-97B5510C4E5D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graphicFrame>
        <p:nvGraphicFramePr>
          <p:cNvPr id="7" name="Group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952190"/>
              </p:ext>
            </p:extLst>
          </p:nvPr>
        </p:nvGraphicFramePr>
        <p:xfrm>
          <a:off x="1066800" y="1600199"/>
          <a:ext cx="7772401" cy="4539373"/>
        </p:xfrm>
        <a:graphic>
          <a:graphicData uri="http://schemas.openxmlformats.org/drawingml/2006/table">
            <a:tbl>
              <a:tblPr/>
              <a:tblGrid>
                <a:gridCol w="1124241"/>
                <a:gridCol w="1329632"/>
                <a:gridCol w="1329632"/>
                <a:gridCol w="1329632"/>
                <a:gridCol w="1329632"/>
                <a:gridCol w="1329632"/>
              </a:tblGrid>
              <a:tr h="3942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Economy</a:t>
                      </a:r>
                    </a:p>
                  </a:txBody>
                  <a:tcPr marL="25400" marR="25400" marT="25400" marB="254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Subsistence</a:t>
                      </a:r>
                    </a:p>
                  </a:txBody>
                  <a:tcPr marL="25400" marR="25400" marT="25400" marB="25400" anchor="ctr" horzOverflow="overflow">
                    <a:lnL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Agricultural</a:t>
                      </a:r>
                    </a:p>
                  </a:txBody>
                  <a:tcPr marL="25400" marR="25400" marT="25400" marB="25400" anchor="ctr" horzOverflow="overflow">
                    <a:lnL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Industrial</a:t>
                      </a:r>
                    </a:p>
                  </a:txBody>
                  <a:tcPr marL="25400" marR="25400" marT="25400" marB="25400" anchor="ctr" horzOverflow="overflow">
                    <a:lnL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Service</a:t>
                      </a:r>
                    </a:p>
                  </a:txBody>
                  <a:tcPr marL="25400" marR="25400" marT="25400" marB="25400" anchor="ctr" horzOverflow="overflow">
                    <a:lnL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Sustainable</a:t>
                      </a:r>
                    </a:p>
                  </a:txBody>
                  <a:tcPr marL="25400" marR="25400" marT="25400" marB="25400" anchor="ctr" horzOverflow="overflow">
                    <a:lnL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73320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Question</a:t>
                      </a:r>
                    </a:p>
                  </a:txBody>
                  <a:tcPr marL="25400" marR="25400" marT="25400" marB="254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How to survive?</a:t>
                      </a: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How to farm?</a:t>
                      </a: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How to manage resources?</a:t>
                      </a: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How to create customers?</a:t>
                      </a: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How to reduce impact?</a:t>
                      </a: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A4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87379">
                <a:tc row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Dominant issue</a:t>
                      </a:r>
                    </a:p>
                  </a:txBody>
                  <a:tcPr marL="25400" marR="25400" marT="25400" marB="254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Survival</a:t>
                      </a: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873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/>
                        <a:ea typeface="ヒラギノ明朝 ProN W3" charset="0"/>
                        <a:cs typeface="Trebuchet MS"/>
                        <a:sym typeface="Palatino" charset="0"/>
                      </a:endParaRP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Production</a:t>
                      </a:r>
                    </a:p>
                  </a:txBody>
                  <a:tcPr marL="38100" marR="38100" marT="38100" marB="38100" anchor="ctr" horzOverflow="overflow">
                    <a:lnL cap="flat">
                      <a:noFill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873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endParaRPr kumimoji="0" lang="en-US" sz="1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/>
                        <a:ea typeface="ヒラギノ明朝 ProN W3" charset="0"/>
                        <a:cs typeface="Trebuchet MS"/>
                        <a:sym typeface="Palatino" charset="0"/>
                      </a:endParaRP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/>
                        <a:ea typeface="ヒラギノ明朝 ProN W3" charset="0"/>
                        <a:cs typeface="Trebuchet MS"/>
                        <a:sym typeface="Palatino" charset="0"/>
                      </a:endParaRPr>
                    </a:p>
                  </a:txBody>
                  <a:tcPr marL="38100" marR="38100" marT="38100" marB="38100" anchor="ctr" horzOverflow="overflow">
                    <a:lnL cap="flat">
                      <a:noFill/>
                    </a:lnL>
                    <a:lnR cap="flat">
                      <a:noFill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endParaRPr kumimoji="0" lang="en-US" sz="1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/>
                        <a:ea typeface="ヒラギノ明朝 ProN W3" charset="0"/>
                        <a:cs typeface="Trebuchet MS"/>
                        <a:sym typeface="Palatino" charset="0"/>
                      </a:endParaRPr>
                    </a:p>
                  </a:txBody>
                  <a:tcPr marL="38100" marR="38100" marT="38100" marB="38100" anchor="ctr" horzOverflow="overflow">
                    <a:lnL cap="flat">
                      <a:noFill/>
                    </a:lnL>
                    <a:lnR cap="flat">
                      <a:noFill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Customer </a:t>
                      </a: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service</a:t>
                      </a:r>
                    </a:p>
                  </a:txBody>
                  <a:tcPr marL="38100" marR="38100" marT="38100" marB="38100" anchor="ctr" horzOverflow="overflow">
                    <a:lnL cap="flat">
                      <a:noFill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873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endParaRPr kumimoji="0" lang="en-US" sz="1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/>
                        <a:ea typeface="ヒラギノ明朝 ProN W3" charset="0"/>
                        <a:cs typeface="Trebuchet MS"/>
                        <a:sym typeface="Palatino" charset="0"/>
                      </a:endParaRP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/>
                        <a:ea typeface="ヒラギノ明朝 ProN W3" charset="0"/>
                        <a:cs typeface="Trebuchet MS"/>
                        <a:sym typeface="Palatino" charset="0"/>
                      </a:endParaRPr>
                    </a:p>
                  </a:txBody>
                  <a:tcPr marL="38100" marR="38100" marT="38100" marB="38100" anchor="ctr" horzOverflow="overflow">
                    <a:lnL cap="flat">
                      <a:noFill/>
                    </a:lnL>
                    <a:lnR cap="flat">
                      <a:noFill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/>
                        <a:ea typeface="ヒラギノ明朝 ProN W3" charset="0"/>
                        <a:cs typeface="Trebuchet MS"/>
                        <a:sym typeface="Palatino" charset="0"/>
                      </a:endParaRPr>
                    </a:p>
                  </a:txBody>
                  <a:tcPr marL="38100" marR="38100" marT="38100" marB="38100" anchor="ctr" horzOverflow="overflow">
                    <a:lnL cap="flat">
                      <a:noFill/>
                    </a:lnL>
                    <a:lnR cap="flat">
                      <a:noFill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/>
                        <a:ea typeface="ヒラギノ明朝 ProN W3" charset="0"/>
                        <a:cs typeface="Trebuchet MS"/>
                        <a:sym typeface="Palatino" charset="0"/>
                      </a:endParaRPr>
                    </a:p>
                  </a:txBody>
                  <a:tcPr marL="38100" marR="38100" marT="38100" marB="38100" anchor="ctr" horzOverflow="overflow">
                    <a:lnL cap="flat">
                      <a:noFill/>
                    </a:lnL>
                    <a:lnR cap="flat">
                      <a:noFill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Sustainability</a:t>
                      </a:r>
                    </a:p>
                  </a:txBody>
                  <a:tcPr marL="38100" marR="38100" marT="38100" marB="38100" anchor="ctr" horzOverflow="overflow">
                    <a:lnL cap="flat">
                      <a:noFill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CC"/>
                    </a:solidFill>
                  </a:tcPr>
                </a:tc>
              </a:tr>
              <a:tr h="14624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Key information systems</a:t>
                      </a:r>
                    </a:p>
                  </a:txBody>
                  <a:tcPr marL="25400" marR="25400" marT="25400" marB="254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Gesture</a:t>
                      </a:r>
                      <a:b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</a:b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Speech</a:t>
                      </a: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Writing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Calendar</a:t>
                      </a: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Accounting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ERP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Project 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management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/>
                        <a:ea typeface="ヒラギノ角ゴ ProN W3" charset="0"/>
                        <a:cs typeface="Trebuchet MS"/>
                        <a:sym typeface="Palatino" charset="0"/>
                      </a:endParaRP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CRM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Analytics</a:t>
                      </a: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Simulation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Optimization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/>
                          <a:ea typeface="ヒラギノ角ゴ ProN W3" charset="0"/>
                          <a:cs typeface="Trebuchet MS"/>
                          <a:sym typeface="Palatino" charset="0"/>
                        </a:rPr>
                        <a:t>Design</a:t>
                      </a:r>
                    </a:p>
                  </a:txBody>
                  <a:tcPr marL="38100" marR="38100" marT="38100" marB="381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241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t="-27186" b="-271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5884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half" idx="2"/>
          </p:nvPr>
        </p:nvSpPr>
        <p:spPr>
          <a:xfrm>
            <a:off x="762000" y="2174875"/>
            <a:ext cx="3735388" cy="3951288"/>
          </a:xfrm>
        </p:spPr>
        <p:txBody>
          <a:bodyPr/>
          <a:lstStyle/>
          <a:p>
            <a:r>
              <a:rPr lang="en-US" dirty="0" smtClean="0"/>
              <a:t>Input</a:t>
            </a:r>
          </a:p>
          <a:p>
            <a:pPr lvl="1"/>
            <a:r>
              <a:rPr lang="en-US" dirty="0" smtClean="0"/>
              <a:t>Determines how data are read by the mapper</a:t>
            </a:r>
          </a:p>
          <a:p>
            <a:pPr lvl="1"/>
            <a:r>
              <a:rPr lang="en-US" dirty="0" smtClean="0"/>
              <a:t>Splits up data for the mappers</a:t>
            </a:r>
          </a:p>
          <a:p>
            <a:r>
              <a:rPr lang="en-US" dirty="0" smtClean="0"/>
              <a:t>Map</a:t>
            </a:r>
          </a:p>
          <a:p>
            <a:pPr lvl="1"/>
            <a:r>
              <a:rPr lang="en-US" dirty="0" smtClean="0"/>
              <a:t>Operates on each data set individually</a:t>
            </a:r>
          </a:p>
          <a:p>
            <a:r>
              <a:rPr lang="en-US" dirty="0" smtClean="0"/>
              <a:t>Partition</a:t>
            </a:r>
          </a:p>
          <a:p>
            <a:pPr lvl="1"/>
            <a:r>
              <a:rPr lang="en-US" dirty="0" smtClean="0"/>
              <a:t>Distributes key/value pairs to reducers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  <p:pic>
        <p:nvPicPr>
          <p:cNvPr id="24" name="Content Placeholder 23"/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 t="-92528" b="-925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267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half" idx="2"/>
          </p:nvPr>
        </p:nvSpPr>
        <p:spPr>
          <a:xfrm>
            <a:off x="762000" y="2174875"/>
            <a:ext cx="3735388" cy="3951288"/>
          </a:xfrm>
        </p:spPr>
        <p:txBody>
          <a:bodyPr/>
          <a:lstStyle/>
          <a:p>
            <a:r>
              <a:rPr lang="en-US" dirty="0" smtClean="0"/>
              <a:t>Sort</a:t>
            </a:r>
          </a:p>
          <a:p>
            <a:pPr lvl="1"/>
            <a:r>
              <a:rPr lang="en-US" dirty="0" smtClean="0"/>
              <a:t>Sorts input for the reducer</a:t>
            </a:r>
          </a:p>
          <a:p>
            <a:r>
              <a:rPr lang="en-US" dirty="0" smtClean="0"/>
              <a:t>Reduce</a:t>
            </a:r>
          </a:p>
          <a:p>
            <a:pPr lvl="1"/>
            <a:r>
              <a:rPr lang="en-US" dirty="0" smtClean="0"/>
              <a:t>Consolidates key/value pairs</a:t>
            </a:r>
          </a:p>
          <a:p>
            <a:r>
              <a:rPr lang="en-US" dirty="0" smtClean="0"/>
              <a:t>Output</a:t>
            </a:r>
          </a:p>
          <a:p>
            <a:pPr lvl="1"/>
            <a:r>
              <a:rPr lang="en-US" dirty="0" smtClean="0"/>
              <a:t>Writes data to HDFS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  <p:pic>
        <p:nvPicPr>
          <p:cNvPr id="24" name="Content Placeholder 23"/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 t="-92528" b="-925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7275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Shuffle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l="-15133" r="-15133"/>
          <a:stretch>
            <a:fillRect/>
          </a:stretch>
        </p:blipFill>
        <p:spPr/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C4B963-FC82-AC45-9F7D-F5D3A1E4A8EB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29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Programming </a:t>
            </a:r>
            <a:r>
              <a:rPr lang="en-US" dirty="0" smtClean="0"/>
              <a:t>MapReduce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Map function converts each input element into zero or more key-value </a:t>
            </a:r>
            <a:r>
              <a:rPr lang="en-US" dirty="0" smtClean="0"/>
              <a:t>pairs</a:t>
            </a:r>
          </a:p>
          <a:p>
            <a:r>
              <a:rPr lang="en-US" dirty="0" smtClean="0"/>
              <a:t>A </a:t>
            </a:r>
            <a:r>
              <a:rPr lang="en-US" dirty="0"/>
              <a:t>“key” is not unique, and many pairs with the same key are typically generated by the Map </a:t>
            </a:r>
            <a:r>
              <a:rPr lang="en-US" dirty="0" smtClean="0"/>
              <a:t>function</a:t>
            </a:r>
          </a:p>
          <a:p>
            <a:r>
              <a:rPr lang="en-US" dirty="0" smtClean="0"/>
              <a:t>The </a:t>
            </a:r>
            <a:r>
              <a:rPr lang="en-US" dirty="0"/>
              <a:t>key is the field about which you want to collect </a:t>
            </a:r>
            <a:r>
              <a:rPr lang="en-US" dirty="0" smtClean="0"/>
              <a:t>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796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Processing Model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  <p:pic>
        <p:nvPicPr>
          <p:cNvPr id="1026" name="Picture 2" descr="MRover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52600"/>
            <a:ext cx="7620000" cy="413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143000" y="6400800"/>
            <a:ext cx="612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 smtClean="0">
                <a:hlinkClick r:id="rId3"/>
              </a:rPr>
              <a:t>Source</a:t>
            </a:r>
            <a:endParaRPr lang="en-CA" sz="1200" dirty="0"/>
          </a:p>
        </p:txBody>
      </p:sp>
    </p:spTree>
    <p:extLst>
      <p:ext uri="{BB962C8B-B14F-4D97-AF65-F5344CB8AC3E}">
        <p14:creationId xmlns:p14="http://schemas.microsoft.com/office/powerpoint/2010/main" val="22699228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Data Transformation Steps</a:t>
            </a:r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Transformed from the input files and fed into the mappers</a:t>
            </a:r>
          </a:p>
          <a:p>
            <a:r>
              <a:rPr lang="en-CA" dirty="0"/>
              <a:t>Transformed by the mappers</a:t>
            </a:r>
          </a:p>
          <a:p>
            <a:r>
              <a:rPr lang="en-CA" dirty="0"/>
              <a:t>Sorted, merged, and presented to the reducer</a:t>
            </a:r>
          </a:p>
          <a:p>
            <a:r>
              <a:rPr lang="en-CA" dirty="0"/>
              <a:t>Transform by reducers and written to output files</a:t>
            </a:r>
          </a:p>
          <a:p>
            <a:endParaRPr lang="en-CA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781D7-66B4-F04E-A88E-B8DE74042C22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420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 the square of a set of numbers</a:t>
            </a:r>
          </a:p>
          <a:p>
            <a:pPr lvl="1"/>
            <a:r>
              <a:rPr lang="en-US" dirty="0" smtClean="0"/>
              <a:t>Input is (null,1), (null,2), …</a:t>
            </a:r>
          </a:p>
          <a:p>
            <a:pPr lvl="1"/>
            <a:r>
              <a:rPr lang="en-US" dirty="0" smtClean="0"/>
              <a:t>Output is (1,1), (2,4),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58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19200" y="4114800"/>
            <a:ext cx="6781800" cy="169277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latin typeface="Courier"/>
                <a:cs typeface="Courier"/>
              </a:rPr>
              <a:t>mapper &lt;- function(</a:t>
            </a:r>
            <a:r>
              <a:rPr lang="en-US" sz="2000" dirty="0" err="1">
                <a:latin typeface="Courier"/>
                <a:cs typeface="Courier"/>
              </a:rPr>
              <a:t>k,v</a:t>
            </a:r>
            <a:r>
              <a:rPr lang="en-US" sz="2000" dirty="0">
                <a:latin typeface="Courier"/>
                <a:cs typeface="Courier"/>
              </a:rPr>
              <a:t>) {</a:t>
            </a:r>
          </a:p>
          <a:p>
            <a:r>
              <a:rPr lang="en-US" sz="2000" dirty="0">
                <a:latin typeface="Courier"/>
                <a:cs typeface="Courier"/>
              </a:rPr>
              <a:t> key &lt;- v</a:t>
            </a:r>
          </a:p>
          <a:p>
            <a:r>
              <a:rPr lang="fi-FI" sz="2000" dirty="0">
                <a:latin typeface="Courier"/>
                <a:cs typeface="Courier"/>
              </a:rPr>
              <a:t> </a:t>
            </a:r>
            <a:r>
              <a:rPr lang="fi-FI" sz="2000" dirty="0" err="1">
                <a:latin typeface="Courier"/>
                <a:cs typeface="Courier"/>
              </a:rPr>
              <a:t>value</a:t>
            </a:r>
            <a:r>
              <a:rPr lang="fi-FI" sz="2000" dirty="0">
                <a:latin typeface="Courier"/>
                <a:cs typeface="Courier"/>
              </a:rPr>
              <a:t> &lt;- key^2</a:t>
            </a:r>
          </a:p>
          <a:p>
            <a:r>
              <a:rPr lang="fi-FI" sz="2000" dirty="0">
                <a:latin typeface="Courier"/>
                <a:cs typeface="Courier"/>
              </a:rPr>
              <a:t>  </a:t>
            </a:r>
            <a:r>
              <a:rPr lang="fi-FI" sz="2000" dirty="0" err="1">
                <a:latin typeface="Courier"/>
                <a:cs typeface="Courier"/>
              </a:rPr>
              <a:t>keyval(key,value</a:t>
            </a:r>
            <a:r>
              <a:rPr lang="fi-FI" sz="2000" dirty="0">
                <a:latin typeface="Courier"/>
                <a:cs typeface="Courier"/>
              </a:rPr>
              <a:t>)</a:t>
            </a:r>
          </a:p>
          <a:p>
            <a:r>
              <a:rPr lang="fi-FI" sz="2000" dirty="0">
                <a:latin typeface="Courier"/>
                <a:cs typeface="Courier"/>
              </a:rPr>
              <a:t>}</a:t>
            </a:r>
            <a:endParaRPr lang="en-US" sz="2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32242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Reduce function is applied, for each input key, to its associated list of </a:t>
            </a:r>
            <a:r>
              <a:rPr lang="en-US" dirty="0" smtClean="0"/>
              <a:t>values</a:t>
            </a:r>
          </a:p>
          <a:p>
            <a:r>
              <a:rPr lang="en-US" dirty="0" smtClean="0"/>
              <a:t> </a:t>
            </a:r>
            <a:r>
              <a:rPr lang="en-US" dirty="0"/>
              <a:t>The result </a:t>
            </a:r>
            <a:r>
              <a:rPr lang="en-US" dirty="0" smtClean="0"/>
              <a:t>is </a:t>
            </a:r>
            <a:r>
              <a:rPr lang="en-US" dirty="0"/>
              <a:t>a new pair consisting of the key and whatever is produced by the Reduce </a:t>
            </a:r>
            <a:r>
              <a:rPr lang="en-US" dirty="0" smtClean="0"/>
              <a:t>function</a:t>
            </a:r>
          </a:p>
          <a:p>
            <a:r>
              <a:rPr lang="en-US" dirty="0" smtClean="0"/>
              <a:t>The </a:t>
            </a:r>
            <a:r>
              <a:rPr lang="en-US" dirty="0"/>
              <a:t>output of the </a:t>
            </a:r>
            <a:r>
              <a:rPr lang="en-US" dirty="0" smtClean="0"/>
              <a:t>MapReduce is </a:t>
            </a:r>
            <a:r>
              <a:rPr lang="en-US" dirty="0"/>
              <a:t>what results from the application of the Reduce function to each key and its list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46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11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Report </a:t>
            </a:r>
            <a:r>
              <a:rPr lang="en-US" dirty="0"/>
              <a:t>the number of items in a </a:t>
            </a:r>
            <a:r>
              <a:rPr lang="en-US" dirty="0" smtClean="0"/>
              <a:t>list</a:t>
            </a:r>
          </a:p>
          <a:p>
            <a:pPr lvl="1"/>
            <a:r>
              <a:rPr lang="en-US" dirty="0" smtClean="0"/>
              <a:t>Input is (key, value-list), …</a:t>
            </a:r>
          </a:p>
          <a:p>
            <a:pPr lvl="1"/>
            <a:r>
              <a:rPr lang="en-US" dirty="0" smtClean="0"/>
              <a:t> Output is (key, length(value-list)),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43000" y="3886200"/>
            <a:ext cx="6781800" cy="1692771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latin typeface="Courier"/>
                <a:cs typeface="Courier"/>
              </a:rPr>
              <a:t>reducer &lt;- function(</a:t>
            </a:r>
            <a:r>
              <a:rPr lang="en-US" sz="2000" dirty="0" err="1">
                <a:latin typeface="Courier"/>
                <a:cs typeface="Courier"/>
              </a:rPr>
              <a:t>k,v</a:t>
            </a:r>
            <a:r>
              <a:rPr lang="en-US" sz="2000" dirty="0">
                <a:latin typeface="Courier"/>
                <a:cs typeface="Courier"/>
              </a:rPr>
              <a:t>) {</a:t>
            </a:r>
          </a:p>
          <a:p>
            <a:r>
              <a:rPr lang="en-US" sz="2000" dirty="0">
                <a:latin typeface="Courier"/>
                <a:cs typeface="Courier"/>
              </a:rPr>
              <a:t> key &lt;- k</a:t>
            </a:r>
          </a:p>
          <a:p>
            <a:r>
              <a:rPr lang="en-US" sz="2000" dirty="0">
                <a:latin typeface="Courier"/>
                <a:cs typeface="Courier"/>
              </a:rPr>
              <a:t> value &lt;- length(v)</a:t>
            </a:r>
          </a:p>
          <a:p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err="1">
                <a:latin typeface="Courier"/>
                <a:cs typeface="Courier"/>
              </a:rPr>
              <a:t>keyval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key,value</a:t>
            </a:r>
            <a:r>
              <a:rPr lang="en-US" sz="2000" dirty="0">
                <a:latin typeface="Courier"/>
                <a:cs typeface="Courier"/>
              </a:rPr>
              <a:t>)</a:t>
            </a:r>
          </a:p>
          <a:p>
            <a:r>
              <a:rPr lang="en-US" sz="2000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0475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API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low-level Java implementation</a:t>
            </a:r>
          </a:p>
          <a:p>
            <a:r>
              <a:rPr lang="en-US" dirty="0" smtClean="0"/>
              <a:t>Can gain additional compute efficiency but tedious to program</a:t>
            </a:r>
          </a:p>
          <a:p>
            <a:r>
              <a:rPr lang="en-US" dirty="0" smtClean="0"/>
              <a:t>Try out highest-level options first and descend to lower levels if required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C4B963-FC82-AC45-9F7D-F5D3A1E4A8EB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29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 &amp; Hadoop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Compute squares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5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2438400"/>
            <a:ext cx="7418593" cy="255454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/>
                <a:cs typeface="Courier"/>
              </a:rPr>
              <a:t># create a list of 10 integers</a:t>
            </a:r>
          </a:p>
          <a:p>
            <a:r>
              <a:rPr lang="fr-FR" sz="2000" dirty="0" err="1">
                <a:latin typeface="Courier"/>
                <a:cs typeface="Courier"/>
              </a:rPr>
              <a:t>ints</a:t>
            </a:r>
            <a:r>
              <a:rPr lang="fr-FR" sz="2000" dirty="0">
                <a:latin typeface="Courier"/>
                <a:cs typeface="Courier"/>
              </a:rPr>
              <a:t> &lt;- 1:10</a:t>
            </a:r>
          </a:p>
          <a:p>
            <a:r>
              <a:rPr lang="en-US" sz="2000" dirty="0">
                <a:latin typeface="Courier"/>
                <a:cs typeface="Courier"/>
              </a:rPr>
              <a:t># equivalent to </a:t>
            </a:r>
            <a:r>
              <a:rPr lang="en-US" sz="2000" dirty="0" err="1">
                <a:latin typeface="Courier"/>
                <a:cs typeface="Courier"/>
              </a:rPr>
              <a:t>ints</a:t>
            </a:r>
            <a:r>
              <a:rPr lang="en-US" sz="2000" dirty="0">
                <a:latin typeface="Courier"/>
                <a:cs typeface="Courier"/>
              </a:rPr>
              <a:t> &lt;- c(1,2,3,4,5,6,7,8,9,10)</a:t>
            </a:r>
          </a:p>
          <a:p>
            <a:r>
              <a:rPr lang="en-US" sz="2000" dirty="0">
                <a:latin typeface="Courier"/>
                <a:cs typeface="Courier"/>
              </a:rPr>
              <a:t># compute the squares</a:t>
            </a:r>
          </a:p>
          <a:p>
            <a:r>
              <a:rPr lang="en-US" sz="2000" dirty="0">
                <a:latin typeface="Courier"/>
                <a:cs typeface="Courier"/>
              </a:rPr>
              <a:t>result &lt;- </a:t>
            </a:r>
            <a:r>
              <a:rPr lang="en-US" sz="2000" dirty="0" err="1">
                <a:latin typeface="Courier"/>
                <a:cs typeface="Courier"/>
              </a:rPr>
              <a:t>sapply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ints,function</a:t>
            </a:r>
            <a:r>
              <a:rPr lang="en-US" sz="2000" dirty="0">
                <a:latin typeface="Courier"/>
                <a:cs typeface="Courier"/>
              </a:rPr>
              <a:t>(x) x^2)</a:t>
            </a:r>
          </a:p>
          <a:p>
            <a:r>
              <a:rPr lang="en-US" sz="2000" dirty="0">
                <a:latin typeface="Courier"/>
                <a:cs typeface="Courier"/>
              </a:rPr>
              <a:t>result</a:t>
            </a:r>
          </a:p>
          <a:p>
            <a:r>
              <a:rPr lang="en-US" sz="2000" dirty="0">
                <a:latin typeface="Courier"/>
                <a:cs typeface="Courier"/>
              </a:rPr>
              <a:t>[1]  1  4  9 16 25 36 49 64 81 100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1514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mapping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781D7-66B4-F04E-A88E-B8DE74042C22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80984"/>
              </p:ext>
            </p:extLst>
          </p:nvPr>
        </p:nvGraphicFramePr>
        <p:xfrm>
          <a:off x="1371600" y="2362200"/>
          <a:ext cx="6553200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0640"/>
                <a:gridCol w="1310640"/>
                <a:gridCol w="1310640"/>
                <a:gridCol w="1310640"/>
                <a:gridCol w="1310640"/>
              </a:tblGrid>
              <a:tr h="7315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Input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Map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Reduce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Output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(null,1)</a:t>
                      </a:r>
                      <a:endParaRPr lang="en-US" sz="18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(1,1)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(1,1)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(null,2)</a:t>
                      </a:r>
                      <a:endParaRPr lang="en-US" sz="18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(2,4)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(2,4)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…</a:t>
                      </a:r>
                      <a:endParaRPr lang="en-US" sz="180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…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…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(null,10)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(10,100)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(10,100)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714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solidFill>
                  <a:srgbClr val="3333FF"/>
                </a:solidFill>
              </a:rPr>
              <a:t>Installing Package rmr2</a:t>
            </a:r>
            <a:endParaRPr lang="en-CA" dirty="0">
              <a:solidFill>
                <a:srgbClr val="3333FF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>
                <a:solidFill>
                  <a:srgbClr val="3333FF"/>
                </a:solidFill>
              </a:rPr>
              <a:t>Click on Install package in R and search for rmr2.</a:t>
            </a:r>
          </a:p>
          <a:p>
            <a:r>
              <a:rPr lang="en-CA" dirty="0" smtClean="0">
                <a:solidFill>
                  <a:srgbClr val="3333FF"/>
                </a:solidFill>
              </a:rPr>
              <a:t>Or download the *.tar.gz file for the rmr2 package from the </a:t>
            </a:r>
            <a:r>
              <a:rPr lang="en-CA" dirty="0" smtClean="0">
                <a:solidFill>
                  <a:srgbClr val="3333FF"/>
                </a:solidFill>
                <a:hlinkClick r:id="rId2"/>
              </a:rPr>
              <a:t>Internet </a:t>
            </a:r>
            <a:r>
              <a:rPr lang="en-CA" dirty="0" smtClean="0">
                <a:solidFill>
                  <a:srgbClr val="3333FF"/>
                </a:solidFill>
              </a:rPr>
              <a:t>and install it manually as follows</a:t>
            </a:r>
          </a:p>
          <a:p>
            <a:pPr lvl="1"/>
            <a:r>
              <a:rPr lang="en-CA" dirty="0" smtClean="0">
                <a:solidFill>
                  <a:srgbClr val="3333FF"/>
                </a:solidFill>
              </a:rPr>
              <a:t>In </a:t>
            </a:r>
            <a:r>
              <a:rPr lang="en-CA" dirty="0" err="1" smtClean="0">
                <a:solidFill>
                  <a:srgbClr val="3333FF"/>
                </a:solidFill>
              </a:rPr>
              <a:t>Rstudio</a:t>
            </a:r>
            <a:r>
              <a:rPr lang="en-CA" dirty="0" smtClean="0">
                <a:solidFill>
                  <a:srgbClr val="3333FF"/>
                </a:solidFill>
              </a:rPr>
              <a:t> click Packages </a:t>
            </a:r>
            <a:r>
              <a:rPr lang="en-CA" dirty="0" smtClean="0">
                <a:solidFill>
                  <a:srgbClr val="3333FF"/>
                </a:solidFill>
                <a:sym typeface="Wingdings" panose="05000000000000000000" pitchFamily="2" charset="2"/>
              </a:rPr>
              <a:t> Install </a:t>
            </a:r>
          </a:p>
          <a:p>
            <a:pPr lvl="1"/>
            <a:r>
              <a:rPr lang="en-CA" dirty="0" smtClean="0">
                <a:solidFill>
                  <a:srgbClr val="3333FF"/>
                </a:solidFill>
                <a:sym typeface="Wingdings" panose="05000000000000000000" pitchFamily="2" charset="2"/>
              </a:rPr>
              <a:t>Under the dropdown box ‘Install from:’ click Package Archive File and point to the downloaded *.tar.gz file</a:t>
            </a:r>
            <a:endParaRPr lang="en-CA" dirty="0">
              <a:solidFill>
                <a:srgbClr val="3333FF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781D7-66B4-F04E-A88E-B8DE74042C22}" type="slidenum">
              <a:rPr lang="en-US" smtClean="0">
                <a:solidFill>
                  <a:srgbClr val="3333FF"/>
                </a:solidFill>
              </a:rPr>
              <a:pPr>
                <a:defRPr/>
              </a:pPr>
              <a:t>65</a:t>
            </a:fld>
            <a:endParaRPr lang="en-US">
              <a:solidFill>
                <a:srgbClr val="3333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72263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1374775" y="1766888"/>
            <a:ext cx="7769225" cy="1052512"/>
          </a:xfrm>
        </p:spPr>
        <p:txBody>
          <a:bodyPr/>
          <a:lstStyle/>
          <a:p>
            <a:r>
              <a:rPr lang="en-US" dirty="0" smtClean="0"/>
              <a:t>MapReduce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1754287"/>
            <a:ext cx="7543800" cy="498598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 New"/>
                <a:cs typeface="Courier New"/>
              </a:rPr>
              <a:t>require(rmr2)</a:t>
            </a:r>
          </a:p>
          <a:p>
            <a:r>
              <a:rPr lang="en-US" sz="1800" dirty="0" err="1">
                <a:latin typeface="Courier New"/>
                <a:cs typeface="Courier New"/>
              </a:rPr>
              <a:t>rmr.options</a:t>
            </a:r>
            <a:r>
              <a:rPr lang="en-US" sz="1800" dirty="0">
                <a:latin typeface="Courier New"/>
                <a:cs typeface="Courier New"/>
              </a:rPr>
              <a:t>(backend = "local") # local or </a:t>
            </a:r>
            <a:r>
              <a:rPr lang="en-US" sz="1800" dirty="0" err="1">
                <a:latin typeface="Courier New"/>
                <a:cs typeface="Courier New"/>
              </a:rPr>
              <a:t>hadoop</a:t>
            </a:r>
            <a:endParaRPr lang="en-US" sz="1800" dirty="0">
              <a:latin typeface="Courier New"/>
              <a:cs typeface="Courier New"/>
            </a:endParaRPr>
          </a:p>
          <a:p>
            <a:r>
              <a:rPr lang="en-US" sz="1800" dirty="0">
                <a:latin typeface="Courier New"/>
                <a:cs typeface="Courier New"/>
              </a:rPr>
              <a:t># load a list of 10 integers into HDFS </a:t>
            </a:r>
          </a:p>
          <a:p>
            <a:r>
              <a:rPr lang="en-US" sz="1800" dirty="0" err="1">
                <a:latin typeface="Courier New"/>
                <a:cs typeface="Courier New"/>
              </a:rPr>
              <a:t>hdfs.ints</a:t>
            </a:r>
            <a:r>
              <a:rPr lang="en-US" sz="1800" dirty="0">
                <a:latin typeface="Courier New"/>
                <a:cs typeface="Courier New"/>
              </a:rPr>
              <a:t> = </a:t>
            </a:r>
            <a:r>
              <a:rPr lang="en-US" sz="1800" dirty="0" err="1">
                <a:latin typeface="Courier New"/>
                <a:cs typeface="Courier New"/>
              </a:rPr>
              <a:t>to.dfs</a:t>
            </a:r>
            <a:r>
              <a:rPr lang="en-US" sz="1800" dirty="0">
                <a:latin typeface="Courier New"/>
                <a:cs typeface="Courier New"/>
              </a:rPr>
              <a:t>(1:10)</a:t>
            </a:r>
          </a:p>
          <a:p>
            <a:r>
              <a:rPr lang="en-US" sz="1800" dirty="0">
                <a:latin typeface="Courier New"/>
                <a:cs typeface="Courier New"/>
              </a:rPr>
              <a:t># mapper for the key-value pairs to compute squares</a:t>
            </a:r>
          </a:p>
          <a:p>
            <a:r>
              <a:rPr lang="en-US" sz="1800" dirty="0">
                <a:latin typeface="Courier New"/>
                <a:cs typeface="Courier New"/>
              </a:rPr>
              <a:t>mapper &lt;- function(</a:t>
            </a:r>
            <a:r>
              <a:rPr lang="en-US" sz="1800" dirty="0" err="1">
                <a:latin typeface="Courier New"/>
                <a:cs typeface="Courier New"/>
              </a:rPr>
              <a:t>k,v</a:t>
            </a:r>
            <a:r>
              <a:rPr lang="en-US" sz="1800" dirty="0">
                <a:latin typeface="Courier New"/>
                <a:cs typeface="Courier New"/>
              </a:rPr>
              <a:t>) {</a:t>
            </a:r>
          </a:p>
          <a:p>
            <a:r>
              <a:rPr lang="en-US" sz="1800" dirty="0">
                <a:latin typeface="Courier New"/>
                <a:cs typeface="Courier New"/>
              </a:rPr>
              <a:t> key &lt;- v</a:t>
            </a:r>
          </a:p>
          <a:p>
            <a:r>
              <a:rPr lang="fi-FI" sz="1800" dirty="0">
                <a:latin typeface="Courier New"/>
                <a:cs typeface="Courier New"/>
              </a:rPr>
              <a:t> </a:t>
            </a:r>
            <a:r>
              <a:rPr lang="fi-FI" sz="1800" dirty="0" err="1">
                <a:latin typeface="Courier New"/>
                <a:cs typeface="Courier New"/>
              </a:rPr>
              <a:t>value</a:t>
            </a:r>
            <a:r>
              <a:rPr lang="fi-FI" sz="1800" dirty="0">
                <a:latin typeface="Courier New"/>
                <a:cs typeface="Courier New"/>
              </a:rPr>
              <a:t> &lt;- key^2</a:t>
            </a:r>
          </a:p>
          <a:p>
            <a:r>
              <a:rPr lang="fi-FI" sz="1800" dirty="0">
                <a:latin typeface="Courier New"/>
                <a:cs typeface="Courier New"/>
              </a:rPr>
              <a:t>  </a:t>
            </a:r>
            <a:r>
              <a:rPr lang="fi-FI" sz="1800" dirty="0" err="1">
                <a:latin typeface="Courier New"/>
                <a:cs typeface="Courier New"/>
              </a:rPr>
              <a:t>keyval(key,value</a:t>
            </a:r>
            <a:r>
              <a:rPr lang="fi-FI" sz="1800" dirty="0">
                <a:latin typeface="Courier New"/>
                <a:cs typeface="Courier New"/>
              </a:rPr>
              <a:t>)</a:t>
            </a:r>
          </a:p>
          <a:p>
            <a:r>
              <a:rPr lang="fi-FI" sz="1800" dirty="0">
                <a:latin typeface="Courier New"/>
                <a:cs typeface="Courier New"/>
              </a:rPr>
              <a:t>}</a:t>
            </a:r>
          </a:p>
          <a:p>
            <a:r>
              <a:rPr lang="fi-FI" sz="1800" dirty="0">
                <a:latin typeface="Courier New"/>
                <a:cs typeface="Courier New"/>
              </a:rPr>
              <a:t># </a:t>
            </a:r>
            <a:r>
              <a:rPr lang="fi-FI" sz="1800" dirty="0" err="1">
                <a:latin typeface="Courier New"/>
                <a:cs typeface="Courier New"/>
              </a:rPr>
              <a:t>run</a:t>
            </a:r>
            <a:r>
              <a:rPr lang="fi-FI" sz="1800" dirty="0">
                <a:latin typeface="Courier New"/>
                <a:cs typeface="Courier New"/>
              </a:rPr>
              <a:t> MapReduce </a:t>
            </a:r>
          </a:p>
          <a:p>
            <a:r>
              <a:rPr lang="fi-FI" sz="1800" dirty="0">
                <a:latin typeface="Courier New"/>
                <a:cs typeface="Courier New"/>
              </a:rPr>
              <a:t>out = </a:t>
            </a:r>
            <a:r>
              <a:rPr lang="fi-FI" sz="1800" dirty="0" err="1">
                <a:latin typeface="Courier New"/>
                <a:cs typeface="Courier New"/>
              </a:rPr>
              <a:t>mapreduce(input</a:t>
            </a:r>
            <a:r>
              <a:rPr lang="fi-FI" sz="1800" dirty="0">
                <a:latin typeface="Courier New"/>
                <a:cs typeface="Courier New"/>
              </a:rPr>
              <a:t> = </a:t>
            </a:r>
            <a:r>
              <a:rPr lang="fi-FI" sz="1800" dirty="0" err="1">
                <a:latin typeface="Courier New"/>
                <a:cs typeface="Courier New"/>
              </a:rPr>
              <a:t>hdfs.ints</a:t>
            </a:r>
            <a:r>
              <a:rPr lang="fi-FI" sz="1800" dirty="0">
                <a:latin typeface="Courier New"/>
                <a:cs typeface="Courier New"/>
              </a:rPr>
              <a:t>, </a:t>
            </a:r>
            <a:r>
              <a:rPr lang="fi-FI" sz="1800" dirty="0" err="1">
                <a:latin typeface="Courier New"/>
                <a:cs typeface="Courier New"/>
              </a:rPr>
              <a:t>map</a:t>
            </a:r>
            <a:r>
              <a:rPr lang="fi-FI" sz="1800" dirty="0">
                <a:latin typeface="Courier New"/>
                <a:cs typeface="Courier New"/>
              </a:rPr>
              <a:t> = </a:t>
            </a:r>
            <a:r>
              <a:rPr lang="fi-FI" sz="1800" dirty="0" err="1">
                <a:latin typeface="Courier New"/>
                <a:cs typeface="Courier New"/>
              </a:rPr>
              <a:t>mapper</a:t>
            </a:r>
            <a:r>
              <a:rPr lang="fi-FI" sz="1800" dirty="0">
                <a:latin typeface="Courier New"/>
                <a:cs typeface="Courier New"/>
              </a:rPr>
              <a:t>)</a:t>
            </a:r>
          </a:p>
          <a:p>
            <a:r>
              <a:rPr lang="fi-FI" sz="1800" dirty="0">
                <a:latin typeface="Courier New"/>
                <a:cs typeface="Courier New"/>
              </a:rPr>
              <a:t># </a:t>
            </a:r>
            <a:r>
              <a:rPr lang="fi-FI" sz="1800" dirty="0" err="1">
                <a:latin typeface="Courier New"/>
                <a:cs typeface="Courier New"/>
              </a:rPr>
              <a:t>convert</a:t>
            </a:r>
            <a:r>
              <a:rPr lang="fi-FI" sz="1800" dirty="0">
                <a:latin typeface="Courier New"/>
                <a:cs typeface="Courier New"/>
              </a:rPr>
              <a:t> to a data </a:t>
            </a:r>
            <a:r>
              <a:rPr lang="fi-FI" sz="1800" dirty="0" err="1">
                <a:latin typeface="Courier New"/>
                <a:cs typeface="Courier New"/>
              </a:rPr>
              <a:t>frame</a:t>
            </a:r>
            <a:endParaRPr lang="fi-FI" sz="1800" dirty="0">
              <a:latin typeface="Courier New"/>
              <a:cs typeface="Courier New"/>
            </a:endParaRPr>
          </a:p>
          <a:p>
            <a:r>
              <a:rPr lang="fi-FI" sz="1800" dirty="0">
                <a:latin typeface="Courier New"/>
                <a:cs typeface="Courier New"/>
              </a:rPr>
              <a:t>df1 = </a:t>
            </a:r>
            <a:r>
              <a:rPr lang="fi-FI" sz="1800" dirty="0" err="1">
                <a:latin typeface="Courier New"/>
                <a:cs typeface="Courier New"/>
              </a:rPr>
              <a:t>as.data.frame(from.dfs(out</a:t>
            </a:r>
            <a:r>
              <a:rPr lang="fi-FI" sz="1800" dirty="0">
                <a:latin typeface="Courier New"/>
                <a:cs typeface="Courier New"/>
              </a:rPr>
              <a:t>))</a:t>
            </a:r>
          </a:p>
          <a:p>
            <a:r>
              <a:rPr lang="tr-TR" sz="1800" dirty="0" err="1">
                <a:latin typeface="Courier New"/>
                <a:cs typeface="Courier New"/>
              </a:rPr>
              <a:t>colnames</a:t>
            </a:r>
            <a:r>
              <a:rPr lang="tr-TR" sz="1800" dirty="0">
                <a:latin typeface="Courier New"/>
                <a:cs typeface="Courier New"/>
              </a:rPr>
              <a:t>(df1) = c('n', 'n^2')</a:t>
            </a:r>
          </a:p>
          <a:p>
            <a:r>
              <a:rPr lang="tr-TR" sz="1800" dirty="0">
                <a:latin typeface="Courier New"/>
                <a:cs typeface="Courier New"/>
              </a:rPr>
              <a:t>#</a:t>
            </a:r>
            <a:r>
              <a:rPr lang="tr-TR" sz="1800" dirty="0" err="1">
                <a:latin typeface="Courier New"/>
                <a:cs typeface="Courier New"/>
              </a:rPr>
              <a:t>display</a:t>
            </a:r>
            <a:r>
              <a:rPr lang="tr-TR" sz="1800" dirty="0">
                <a:latin typeface="Courier New"/>
                <a:cs typeface="Courier New"/>
              </a:rPr>
              <a:t> </a:t>
            </a:r>
            <a:r>
              <a:rPr lang="tr-TR" sz="1800" dirty="0" err="1">
                <a:latin typeface="Courier New"/>
                <a:cs typeface="Courier New"/>
              </a:rPr>
              <a:t>the</a:t>
            </a:r>
            <a:r>
              <a:rPr lang="tr-TR" sz="1800" dirty="0">
                <a:latin typeface="Courier New"/>
                <a:cs typeface="Courier New"/>
              </a:rPr>
              <a:t> </a:t>
            </a:r>
            <a:r>
              <a:rPr lang="tr-TR" sz="1800" dirty="0" err="1">
                <a:latin typeface="Courier New"/>
                <a:cs typeface="Courier New"/>
              </a:rPr>
              <a:t>results</a:t>
            </a:r>
            <a:endParaRPr lang="tr-TR" sz="1800" dirty="0">
              <a:latin typeface="Courier New"/>
              <a:cs typeface="Courier New"/>
            </a:endParaRPr>
          </a:p>
          <a:p>
            <a:r>
              <a:rPr lang="da-DK" sz="1800" dirty="0">
                <a:latin typeface="Courier New"/>
                <a:cs typeface="Courier New"/>
              </a:rPr>
              <a:t>df1</a:t>
            </a:r>
            <a:endParaRPr lang="en-US" sz="1800" dirty="0">
              <a:latin typeface="Courier New"/>
              <a:cs typeface="Courier New"/>
            </a:endParaRPr>
          </a:p>
        </p:txBody>
      </p:sp>
      <p:sp>
        <p:nvSpPr>
          <p:cNvPr id="2" name="Rectangular Callout 1"/>
          <p:cNvSpPr/>
          <p:nvPr/>
        </p:nvSpPr>
        <p:spPr bwMode="auto">
          <a:xfrm>
            <a:off x="6781800" y="3352800"/>
            <a:ext cx="1752600" cy="457200"/>
          </a:xfrm>
          <a:prstGeom prst="wedgeRectCallout">
            <a:avLst>
              <a:gd name="adj1" fmla="val -84305"/>
              <a:gd name="adj2" fmla="val 272608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" charset="0"/>
              </a:rPr>
              <a:t>No reduce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72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map component of the </a:t>
            </a:r>
            <a:r>
              <a:rPr lang="en-US" dirty="0" err="1" smtClean="0"/>
              <a:t>mapreduce</a:t>
            </a:r>
            <a:r>
              <a:rPr lang="en-US" dirty="0" smtClean="0"/>
              <a:t>() to </a:t>
            </a:r>
            <a:r>
              <a:rPr lang="en-US" dirty="0"/>
              <a:t>create the </a:t>
            </a:r>
            <a:r>
              <a:rPr lang="en-US" dirty="0" smtClean="0"/>
              <a:t>cubes of </a:t>
            </a:r>
            <a:r>
              <a:rPr lang="en-US" dirty="0"/>
              <a:t>the integers from 1 to </a:t>
            </a:r>
            <a:r>
              <a:rPr lang="en-US" dirty="0" smtClean="0"/>
              <a:t>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85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 &amp; Hadoop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Tabulation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12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1" y="2438400"/>
            <a:ext cx="8077200" cy="252376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lvl="1" indent="0">
              <a:buNone/>
            </a:pPr>
            <a:r>
              <a:rPr lang="tr-TR" sz="2000" dirty="0" err="1">
                <a:latin typeface="Courier New"/>
                <a:cs typeface="Courier New"/>
              </a:rPr>
              <a:t>url</a:t>
            </a:r>
            <a:r>
              <a:rPr lang="tr-TR" sz="2000" dirty="0">
                <a:latin typeface="Courier New"/>
                <a:cs typeface="Courier New"/>
              </a:rPr>
              <a:t> &lt;-  "</a:t>
            </a:r>
            <a:r>
              <a:rPr lang="tr-TR" sz="2000" dirty="0" err="1">
                <a:latin typeface="Courier New"/>
                <a:cs typeface="Courier New"/>
              </a:rPr>
              <a:t>https</a:t>
            </a:r>
            <a:r>
              <a:rPr lang="tr-TR" sz="2000" dirty="0">
                <a:latin typeface="Courier New"/>
                <a:cs typeface="Courier New"/>
              </a:rPr>
              <a:t>://</a:t>
            </a:r>
            <a:r>
              <a:rPr lang="tr-TR" sz="2000" dirty="0" err="1">
                <a:latin typeface="Courier New"/>
                <a:cs typeface="Courier New"/>
              </a:rPr>
              <a:t>dl.dropbox.com</a:t>
            </a:r>
            <a:r>
              <a:rPr lang="tr-TR" sz="2000" dirty="0">
                <a:latin typeface="Courier New"/>
                <a:cs typeface="Courier New"/>
              </a:rPr>
              <a:t>/u/6960256/data/</a:t>
            </a:r>
            <a:r>
              <a:rPr lang="tr-TR" sz="2000" dirty="0" err="1">
                <a:latin typeface="Courier New"/>
                <a:cs typeface="Courier New"/>
              </a:rPr>
              <a:t>centralparktemps.txt</a:t>
            </a:r>
            <a:r>
              <a:rPr lang="tr-TR" sz="2000" dirty="0">
                <a:latin typeface="Courier New"/>
                <a:cs typeface="Courier New"/>
              </a:rPr>
              <a:t>"</a:t>
            </a:r>
          </a:p>
          <a:p>
            <a:pPr marL="0" lvl="1" indent="0">
              <a:buNone/>
            </a:pPr>
            <a:r>
              <a:rPr lang="tr-TR" sz="2000" dirty="0">
                <a:latin typeface="Courier New"/>
                <a:cs typeface="Courier New"/>
              </a:rPr>
              <a:t>t &lt;- </a:t>
            </a:r>
            <a:r>
              <a:rPr lang="tr-TR" sz="2000" dirty="0" err="1">
                <a:latin typeface="Courier New"/>
                <a:cs typeface="Courier New"/>
              </a:rPr>
              <a:t>source_data</a:t>
            </a:r>
            <a:r>
              <a:rPr lang="tr-TR" sz="2000" dirty="0">
                <a:latin typeface="Courier New"/>
                <a:cs typeface="Courier New"/>
              </a:rPr>
              <a:t>(</a:t>
            </a:r>
            <a:r>
              <a:rPr lang="tr-TR" sz="2000" dirty="0" err="1">
                <a:latin typeface="Courier New"/>
                <a:cs typeface="Courier New"/>
              </a:rPr>
              <a:t>url</a:t>
            </a:r>
            <a:r>
              <a:rPr lang="tr-TR" sz="2000" dirty="0">
                <a:latin typeface="Courier New"/>
                <a:cs typeface="Courier New"/>
              </a:rPr>
              <a:t>, </a:t>
            </a:r>
            <a:r>
              <a:rPr lang="tr-TR" sz="2000" dirty="0" err="1">
                <a:latin typeface="Courier New"/>
                <a:cs typeface="Courier New"/>
              </a:rPr>
              <a:t>header</a:t>
            </a:r>
            <a:r>
              <a:rPr lang="tr-TR" sz="2000" dirty="0">
                <a:latin typeface="Courier New"/>
                <a:cs typeface="Courier New"/>
              </a:rPr>
              <a:t>=T, </a:t>
            </a:r>
            <a:r>
              <a:rPr lang="tr-TR" sz="2000" dirty="0" err="1">
                <a:latin typeface="Courier New"/>
                <a:cs typeface="Courier New"/>
              </a:rPr>
              <a:t>sep</a:t>
            </a:r>
            <a:r>
              <a:rPr lang="tr-TR" sz="2000" dirty="0">
                <a:latin typeface="Courier New"/>
                <a:cs typeface="Courier New"/>
              </a:rPr>
              <a:t>=',')</a:t>
            </a:r>
          </a:p>
          <a:p>
            <a:r>
              <a:rPr lang="en-US" sz="2000" dirty="0" smtClean="0">
                <a:latin typeface="Courier New"/>
                <a:cs typeface="Courier New"/>
              </a:rPr>
              <a:t>#</a:t>
            </a:r>
            <a:r>
              <a:rPr lang="en-US" sz="2000" dirty="0">
                <a:latin typeface="Courier New"/>
                <a:cs typeface="Courier New"/>
              </a:rPr>
              <a:t>convert and round temperature to an integer</a:t>
            </a:r>
          </a:p>
          <a:p>
            <a:r>
              <a:rPr lang="en-US" sz="2000" dirty="0" err="1">
                <a:latin typeface="Courier New"/>
                <a:cs typeface="Courier New"/>
              </a:rPr>
              <a:t>t$temperature</a:t>
            </a:r>
            <a:r>
              <a:rPr lang="en-US" sz="2000" dirty="0">
                <a:latin typeface="Courier New"/>
                <a:cs typeface="Courier New"/>
              </a:rPr>
              <a:t> = round((t$temperature-32)*5/</a:t>
            </a:r>
            <a:r>
              <a:rPr lang="en-US" sz="2000" dirty="0" smtClean="0">
                <a:latin typeface="Courier New"/>
                <a:cs typeface="Courier New"/>
              </a:rPr>
              <a:t>9,0</a:t>
            </a:r>
            <a:r>
              <a:rPr lang="en-US" sz="2000" dirty="0">
                <a:latin typeface="Courier New"/>
                <a:cs typeface="Courier New"/>
              </a:rPr>
              <a:t>)</a:t>
            </a:r>
          </a:p>
          <a:p>
            <a:r>
              <a:rPr lang="en-US" sz="2000" dirty="0">
                <a:latin typeface="Courier New"/>
                <a:cs typeface="Courier New"/>
              </a:rPr>
              <a:t># tabulate frequencies</a:t>
            </a:r>
          </a:p>
          <a:p>
            <a:r>
              <a:rPr lang="en-US" sz="2000" dirty="0">
                <a:latin typeface="Courier New"/>
                <a:cs typeface="Courier New"/>
              </a:rPr>
              <a:t>table(</a:t>
            </a:r>
            <a:r>
              <a:rPr lang="en-US" sz="2000" dirty="0" err="1">
                <a:latin typeface="Courier New"/>
                <a:cs typeface="Courier New"/>
              </a:rPr>
              <a:t>t$temperature</a:t>
            </a:r>
            <a:r>
              <a:rPr lang="en-US" sz="2000" dirty="0">
                <a:latin typeface="Courier New"/>
                <a:cs typeface="Courier New"/>
              </a:rPr>
              <a:t>)</a:t>
            </a:r>
          </a:p>
          <a:p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68399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Operational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3553" r="3553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2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mapping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781D7-66B4-F04E-A88E-B8DE74042C22}" type="slidenum">
              <a:rPr lang="en-US" smtClean="0"/>
              <a:pPr>
                <a:defRPr/>
              </a:pPr>
              <a:t>70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062105"/>
              </p:ext>
            </p:extLst>
          </p:nvPr>
        </p:nvGraphicFramePr>
        <p:xfrm>
          <a:off x="1066800" y="2362200"/>
          <a:ext cx="7620000" cy="3611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65250"/>
                <a:gridCol w="1530350"/>
                <a:gridCol w="1200150"/>
                <a:gridCol w="2333625"/>
                <a:gridCol w="1190625"/>
              </a:tblGrid>
              <a:tr h="6858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cs typeface="Calibri"/>
                        </a:rPr>
                        <a:t>Input</a:t>
                      </a:r>
                      <a:endParaRPr lang="en-US" sz="1800" dirty="0">
                        <a:effectLst/>
                        <a:latin typeface="+mn-lt"/>
                        <a:ea typeface="ＭＳ 明朝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  <a:latin typeface="+mn-lt"/>
                          <a:cs typeface="Calibri"/>
                        </a:rPr>
                        <a:t>Map</a:t>
                      </a:r>
                      <a:r>
                        <a:rPr lang="en-US" sz="1800" baseline="0" dirty="0" smtClean="0">
                          <a:effectLst/>
                          <a:latin typeface="+mn-lt"/>
                          <a:cs typeface="Calibri"/>
                        </a:rPr>
                        <a:t> 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alibri"/>
                        </a:rPr>
                        <a:t>(F to C)</a:t>
                      </a:r>
                      <a:r>
                        <a:rPr lang="en-US" sz="1800" dirty="0" smtClean="0">
                          <a:effectLst/>
                          <a:latin typeface="+mn-lt"/>
                          <a:cs typeface="Calibri"/>
                        </a:rPr>
                        <a:t> </a:t>
                      </a:r>
                      <a:endParaRPr lang="en-US" sz="1800" dirty="0">
                        <a:effectLst/>
                        <a:latin typeface="+mn-lt"/>
                        <a:ea typeface="ＭＳ 明朝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cs typeface="Calibri"/>
                        </a:rPr>
                        <a:t> </a:t>
                      </a:r>
                      <a:endParaRPr lang="en-US" sz="1800" dirty="0">
                        <a:effectLst/>
                        <a:latin typeface="+mn-lt"/>
                        <a:ea typeface="ＭＳ 明朝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cs typeface="Calibri"/>
                        </a:rPr>
                        <a:t>Reduce</a:t>
                      </a:r>
                      <a:endParaRPr lang="en-US" sz="1800" dirty="0">
                        <a:effectLst/>
                        <a:latin typeface="+mn-lt"/>
                        <a:ea typeface="ＭＳ 明朝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cs typeface="Calibri"/>
                        </a:rPr>
                        <a:t>Output</a:t>
                      </a:r>
                      <a:endParaRPr lang="en-US" sz="1800" dirty="0">
                        <a:effectLst/>
                        <a:latin typeface="+mn-lt"/>
                        <a:ea typeface="ＭＳ 明朝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 dirty="0">
                          <a:effectLst/>
                          <a:latin typeface="+mn-lt"/>
                          <a:ea typeface="ＭＳ 明朝"/>
                          <a:cs typeface="Calibri"/>
                        </a:rPr>
                        <a:t>(null,35.1)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 dirty="0">
                          <a:effectLst/>
                          <a:latin typeface="+mn-lt"/>
                          <a:ea typeface="ＭＳ 明朝"/>
                          <a:cs typeface="Calibri"/>
                        </a:rPr>
                        <a:t>(2,1)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cs typeface="Calibri"/>
                        </a:rPr>
                        <a:t> </a:t>
                      </a:r>
                      <a:endParaRPr lang="en-US" sz="1800" dirty="0">
                        <a:effectLst/>
                        <a:latin typeface="+mn-lt"/>
                        <a:ea typeface="ＭＳ 明朝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 dirty="0">
                          <a:effectLst/>
                          <a:latin typeface="+mn-lt"/>
                          <a:ea typeface="ＭＳ 明朝"/>
                          <a:cs typeface="Calibri"/>
                        </a:rPr>
                        <a:t>(-7,c(1))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 dirty="0">
                          <a:effectLst/>
                          <a:latin typeface="+mn-lt"/>
                          <a:ea typeface="ＭＳ 明朝"/>
                          <a:cs typeface="Calibri"/>
                        </a:rPr>
                        <a:t>(-7,1)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>
                          <a:effectLst/>
                          <a:latin typeface="+mn-lt"/>
                          <a:ea typeface="ＭＳ 明朝"/>
                          <a:cs typeface="Calibri"/>
                        </a:rPr>
                        <a:t>(null,37.5)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>
                          <a:effectLst/>
                          <a:latin typeface="+mn-lt"/>
                          <a:ea typeface="ＭＳ 明朝"/>
                          <a:cs typeface="Calibri"/>
                        </a:rPr>
                        <a:t>(3,1)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cs typeface="Calibri"/>
                        </a:rPr>
                        <a:t> </a:t>
                      </a:r>
                      <a:endParaRPr lang="en-US" sz="1800" dirty="0">
                        <a:effectLst/>
                        <a:latin typeface="+mn-lt"/>
                        <a:ea typeface="ＭＳ 明朝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 dirty="0">
                          <a:effectLst/>
                          <a:latin typeface="+mn-lt"/>
                          <a:ea typeface="ＭＳ 明朝"/>
                          <a:cs typeface="Calibri"/>
                        </a:rPr>
                        <a:t>(-6,c(1))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>
                          <a:effectLst/>
                          <a:latin typeface="+mn-lt"/>
                          <a:ea typeface="ＭＳ 明朝"/>
                          <a:cs typeface="Calibri"/>
                        </a:rPr>
                        <a:t>(-6,1)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>
                          <a:effectLst/>
                          <a:latin typeface="+mn-lt"/>
                          <a:ea typeface="ＭＳ 明朝"/>
                          <a:cs typeface="Calibri"/>
                        </a:rPr>
                        <a:t>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>
                          <a:effectLst/>
                          <a:latin typeface="+mn-lt"/>
                          <a:ea typeface="ＭＳ 明朝"/>
                          <a:cs typeface="Calibri"/>
                        </a:rPr>
                        <a:t>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cs typeface="Calibri"/>
                        </a:rPr>
                        <a:t> </a:t>
                      </a:r>
                      <a:endParaRPr lang="en-US" sz="1800" dirty="0">
                        <a:effectLst/>
                        <a:latin typeface="+mn-lt"/>
                        <a:ea typeface="ＭＳ 明朝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 dirty="0">
                          <a:effectLst/>
                          <a:latin typeface="+mn-lt"/>
                          <a:ea typeface="ＭＳ 明朝"/>
                          <a:cs typeface="Calibri"/>
                        </a:rPr>
                        <a:t>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>
                          <a:effectLst/>
                          <a:latin typeface="+mn-lt"/>
                          <a:ea typeface="ＭＳ 明朝"/>
                          <a:cs typeface="Calibri"/>
                        </a:rPr>
                        <a:t>…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>
                          <a:effectLst/>
                          <a:latin typeface="+mn-lt"/>
                          <a:ea typeface="ＭＳ 明朝"/>
                          <a:cs typeface="Calibri"/>
                        </a:rPr>
                        <a:t>(null,43.3)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 dirty="0">
                          <a:effectLst/>
                          <a:latin typeface="+mn-lt"/>
                          <a:ea typeface="ＭＳ 明朝"/>
                          <a:cs typeface="Calibri"/>
                        </a:rPr>
                        <a:t>(6,1)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cs typeface="Calibri"/>
                        </a:rPr>
                        <a:t> </a:t>
                      </a:r>
                      <a:endParaRPr lang="en-US" sz="1800" dirty="0">
                        <a:effectLst/>
                        <a:latin typeface="+mn-lt"/>
                        <a:ea typeface="ＭＳ 明朝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 dirty="0">
                          <a:effectLst/>
                          <a:latin typeface="+mn-lt"/>
                          <a:ea typeface="ＭＳ 明朝"/>
                          <a:cs typeface="Calibri"/>
                        </a:rPr>
                        <a:t>(27,c(1,1,1,1,1,1,1,1))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</a:pPr>
                      <a:r>
                        <a:rPr lang="en-US" sz="1800" dirty="0">
                          <a:effectLst/>
                          <a:latin typeface="+mn-lt"/>
                          <a:ea typeface="ＭＳ 明朝"/>
                          <a:cs typeface="Calibri"/>
                        </a:rPr>
                        <a:t>(27,8)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568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(1)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1374775" y="1766888"/>
            <a:ext cx="7769225" cy="1052512"/>
          </a:xfrm>
        </p:spPr>
        <p:txBody>
          <a:bodyPr/>
          <a:lstStyle/>
          <a:p>
            <a:r>
              <a:rPr lang="en-US" dirty="0" smtClean="0"/>
              <a:t>MapReduce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1754287"/>
            <a:ext cx="7848600" cy="46228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Courier New"/>
                <a:cs typeface="Courier New"/>
              </a:rPr>
              <a:t>i</a:t>
            </a:r>
            <a:r>
              <a:rPr lang="en-US" sz="1600" dirty="0" err="1" smtClean="0">
                <a:latin typeface="Courier New"/>
                <a:cs typeface="Courier New"/>
              </a:rPr>
              <a:t>nstall.packages</a:t>
            </a:r>
            <a:r>
              <a:rPr lang="en-US" sz="1600" dirty="0" smtClean="0">
                <a:latin typeface="Courier New"/>
                <a:cs typeface="Courier New"/>
              </a:rPr>
              <a:t>(“</a:t>
            </a:r>
            <a:r>
              <a:rPr lang="en-US" sz="1600" dirty="0" err="1" smtClean="0">
                <a:latin typeface="Courier New"/>
                <a:cs typeface="Courier New"/>
              </a:rPr>
              <a:t>repmis</a:t>
            </a:r>
            <a:r>
              <a:rPr lang="en-US" sz="1600" dirty="0" smtClean="0">
                <a:latin typeface="Courier New"/>
                <a:cs typeface="Courier New"/>
              </a:rPr>
              <a:t>”)</a:t>
            </a:r>
          </a:p>
          <a:p>
            <a:r>
              <a:rPr lang="en-US" sz="1600" dirty="0" smtClean="0">
                <a:latin typeface="Courier New"/>
                <a:cs typeface="Courier New"/>
              </a:rPr>
              <a:t>require(</a:t>
            </a:r>
            <a:r>
              <a:rPr lang="en-US" sz="1600" dirty="0" err="1" smtClean="0">
                <a:latin typeface="Courier New"/>
                <a:cs typeface="Courier New"/>
              </a:rPr>
              <a:t>repmis</a:t>
            </a:r>
            <a:r>
              <a:rPr lang="en-US" sz="1600" dirty="0" smtClean="0">
                <a:latin typeface="Courier New"/>
                <a:cs typeface="Courier New"/>
              </a:rPr>
              <a:t>)</a:t>
            </a:r>
          </a:p>
          <a:p>
            <a:r>
              <a:rPr lang="en-US" sz="1600" dirty="0" smtClean="0">
                <a:latin typeface="Courier New"/>
                <a:cs typeface="Courier New"/>
              </a:rPr>
              <a:t>require(rmr2</a:t>
            </a:r>
            <a:r>
              <a:rPr lang="en-US" sz="1600" dirty="0">
                <a:latin typeface="Courier New"/>
                <a:cs typeface="Courier New"/>
              </a:rPr>
              <a:t>)</a:t>
            </a:r>
          </a:p>
          <a:p>
            <a:r>
              <a:rPr lang="en-US" sz="1600" dirty="0" err="1">
                <a:latin typeface="Courier New"/>
                <a:cs typeface="Courier New"/>
              </a:rPr>
              <a:t>rmr.options</a:t>
            </a:r>
            <a:r>
              <a:rPr lang="en-US" sz="1600" dirty="0">
                <a:latin typeface="Courier New"/>
                <a:cs typeface="Courier New"/>
              </a:rPr>
              <a:t>(backend = "local") #local or </a:t>
            </a:r>
            <a:r>
              <a:rPr lang="en-US" sz="1600" dirty="0" err="1">
                <a:latin typeface="Courier New"/>
                <a:cs typeface="Courier New"/>
              </a:rPr>
              <a:t>hadoop</a:t>
            </a:r>
            <a:endParaRPr lang="en-US" sz="1600" dirty="0">
              <a:latin typeface="Courier New"/>
              <a:cs typeface="Courier New"/>
            </a:endParaRPr>
          </a:p>
          <a:p>
            <a:pPr marL="0" lvl="1" eaLnBrk="1" hangingPunct="1">
              <a:spcBef>
                <a:spcPct val="20000"/>
              </a:spcBef>
              <a:buClr>
                <a:srgbClr val="D69B80"/>
              </a:buClr>
            </a:pPr>
            <a:r>
              <a:rPr lang="tr-TR" sz="1600" kern="0" dirty="0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url &lt;-  "http://people.terry.uga.edu/rwatson/data/centralparktemps.txt"</a:t>
            </a:r>
          </a:p>
          <a:p>
            <a:pPr marL="0" lvl="1" eaLnBrk="1" hangingPunct="1">
              <a:spcBef>
                <a:spcPct val="20000"/>
              </a:spcBef>
              <a:buClr>
                <a:srgbClr val="D69B80"/>
              </a:buClr>
            </a:pPr>
            <a:r>
              <a:rPr lang="tr-TR" sz="1600" kern="0" dirty="0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t &lt;- </a:t>
            </a:r>
            <a:r>
              <a:rPr lang="tr-TR" sz="1600" kern="0" dirty="0" err="1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source_data</a:t>
            </a:r>
            <a:r>
              <a:rPr lang="tr-TR" sz="1600" kern="0" dirty="0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(</a:t>
            </a:r>
            <a:r>
              <a:rPr lang="tr-TR" sz="1600" kern="0" dirty="0" err="1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url</a:t>
            </a:r>
            <a:r>
              <a:rPr lang="tr-TR" sz="1600" kern="0" dirty="0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, </a:t>
            </a:r>
            <a:r>
              <a:rPr lang="tr-TR" sz="1600" kern="0" dirty="0" err="1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header</a:t>
            </a:r>
            <a:r>
              <a:rPr lang="tr-TR" sz="1600" kern="0" dirty="0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=T, </a:t>
            </a:r>
            <a:r>
              <a:rPr lang="tr-TR" sz="1600" kern="0" dirty="0" err="1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sep</a:t>
            </a:r>
            <a:r>
              <a:rPr lang="tr-TR" sz="1600" kern="0" dirty="0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=',')</a:t>
            </a:r>
          </a:p>
          <a:p>
            <a:r>
              <a:rPr lang="en-US" sz="1600" dirty="0" smtClean="0">
                <a:latin typeface="Courier New"/>
                <a:cs typeface="Courier New"/>
              </a:rPr>
              <a:t># </a:t>
            </a:r>
            <a:r>
              <a:rPr lang="en-US" sz="1600" dirty="0">
                <a:latin typeface="Courier New"/>
                <a:cs typeface="Courier New"/>
              </a:rPr>
              <a:t>save temperature in </a:t>
            </a:r>
            <a:r>
              <a:rPr lang="en-US" sz="1600" dirty="0" err="1">
                <a:latin typeface="Courier New"/>
                <a:cs typeface="Courier New"/>
              </a:rPr>
              <a:t>hdfs</a:t>
            </a:r>
            <a:r>
              <a:rPr lang="en-US" sz="1600" dirty="0">
                <a:latin typeface="Courier New"/>
                <a:cs typeface="Courier New"/>
              </a:rPr>
              <a:t> file</a:t>
            </a:r>
          </a:p>
          <a:p>
            <a:r>
              <a:rPr lang="en-US" sz="1600" dirty="0" err="1">
                <a:latin typeface="Courier New"/>
                <a:cs typeface="Courier New"/>
              </a:rPr>
              <a:t>hdfs.temp</a:t>
            </a:r>
            <a:r>
              <a:rPr lang="en-US" sz="1600" dirty="0">
                <a:latin typeface="Courier New"/>
                <a:cs typeface="Courier New"/>
              </a:rPr>
              <a:t> &lt;-  </a:t>
            </a:r>
            <a:r>
              <a:rPr lang="en-US" sz="1600" dirty="0" err="1">
                <a:latin typeface="Courier New"/>
                <a:cs typeface="Courier New"/>
              </a:rPr>
              <a:t>to.dfs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t$temperature</a:t>
            </a:r>
            <a:r>
              <a:rPr lang="en-US" sz="1600" dirty="0">
                <a:latin typeface="Courier New"/>
                <a:cs typeface="Courier New"/>
              </a:rPr>
              <a:t>)</a:t>
            </a:r>
          </a:p>
          <a:p>
            <a:r>
              <a:rPr lang="en-US" sz="1600" dirty="0">
                <a:latin typeface="Courier New"/>
                <a:cs typeface="Courier New"/>
              </a:rPr>
              <a:t># mapper for conversion to C</a:t>
            </a:r>
          </a:p>
          <a:p>
            <a:r>
              <a:rPr lang="en-US" sz="1600" dirty="0">
                <a:latin typeface="Courier New"/>
                <a:cs typeface="Courier New"/>
              </a:rPr>
              <a:t>mapper &lt;-  function(</a:t>
            </a:r>
            <a:r>
              <a:rPr lang="en-US" sz="1600" dirty="0" err="1">
                <a:latin typeface="Courier New"/>
                <a:cs typeface="Courier New"/>
              </a:rPr>
              <a:t>k,v</a:t>
            </a:r>
            <a:r>
              <a:rPr lang="en-US" sz="1600" dirty="0">
                <a:latin typeface="Courier New"/>
                <a:cs typeface="Courier New"/>
              </a:rPr>
              <a:t>) {</a:t>
            </a:r>
          </a:p>
          <a:p>
            <a:r>
              <a:rPr lang="en-US" sz="1600" dirty="0">
                <a:latin typeface="Courier New"/>
                <a:cs typeface="Courier New"/>
              </a:rPr>
              <a:t>  key &lt;-  round((v-32)*5/9,0)</a:t>
            </a:r>
          </a:p>
          <a:p>
            <a:r>
              <a:rPr lang="en-US" sz="1600" dirty="0">
                <a:latin typeface="Courier New"/>
                <a:cs typeface="Courier New"/>
              </a:rPr>
              <a:t>  value &lt;-  1</a:t>
            </a:r>
          </a:p>
          <a:p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keyval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key,value</a:t>
            </a:r>
            <a:r>
              <a:rPr lang="en-US" sz="1600" dirty="0" smtClean="0">
                <a:latin typeface="Courier New"/>
                <a:cs typeface="Courier New"/>
              </a:rPr>
              <a:t>)</a:t>
            </a:r>
            <a:endParaRPr lang="en-US" sz="1600" dirty="0">
              <a:latin typeface="Courier New"/>
              <a:cs typeface="Courier New"/>
            </a:endParaRPr>
          </a:p>
          <a:p>
            <a:r>
              <a:rPr lang="en-US" sz="1600" dirty="0" smtClean="0">
                <a:latin typeface="Courier New"/>
                <a:cs typeface="Courier New"/>
              </a:rPr>
              <a:t>}</a:t>
            </a:r>
          </a:p>
          <a:p>
            <a:r>
              <a:rPr lang="en-US" sz="1600" dirty="0" smtClean="0">
                <a:latin typeface="Courier New"/>
                <a:cs typeface="Courier New"/>
              </a:rPr>
              <a:t># Instead of function(</a:t>
            </a:r>
            <a:r>
              <a:rPr lang="en-US" sz="1600" dirty="0" err="1" smtClean="0">
                <a:latin typeface="Courier New"/>
                <a:cs typeface="Courier New"/>
              </a:rPr>
              <a:t>k,v</a:t>
            </a:r>
            <a:r>
              <a:rPr lang="en-US" sz="1600" dirty="0" smtClean="0">
                <a:latin typeface="Courier New"/>
                <a:cs typeface="Courier New"/>
              </a:rPr>
              <a:t>) one can also use (., v) because k is not being used. </a:t>
            </a:r>
          </a:p>
        </p:txBody>
      </p:sp>
    </p:spTree>
    <p:extLst>
      <p:ext uri="{BB962C8B-B14F-4D97-AF65-F5344CB8AC3E}">
        <p14:creationId xmlns:p14="http://schemas.microsoft.com/office/powerpoint/2010/main" val="3625125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(2)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1374775" y="1766888"/>
            <a:ext cx="7769225" cy="1052512"/>
          </a:xfrm>
        </p:spPr>
        <p:txBody>
          <a:bodyPr/>
          <a:lstStyle/>
          <a:p>
            <a:r>
              <a:rPr lang="en-US" dirty="0" smtClean="0"/>
              <a:t>MapReduce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8048" y="2438400"/>
            <a:ext cx="7848600" cy="42473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i-FI" sz="1800" dirty="0" smtClean="0">
                <a:latin typeface="Courier"/>
                <a:cs typeface="Courier"/>
              </a:rPr>
              <a:t># reducer </a:t>
            </a:r>
            <a:r>
              <a:rPr lang="fi-FI" sz="1800" dirty="0">
                <a:latin typeface="Courier"/>
                <a:cs typeface="Courier"/>
              </a:rPr>
              <a:t>to count </a:t>
            </a:r>
            <a:r>
              <a:rPr lang="fi-FI" sz="1800" dirty="0" smtClean="0">
                <a:latin typeface="Courier"/>
                <a:cs typeface="Courier"/>
              </a:rPr>
              <a:t>frequencies. Here the two arguments to function, k &amp; v correspond to key and value from the map function. </a:t>
            </a:r>
            <a:endParaRPr lang="fi-FI" sz="1800" dirty="0">
              <a:latin typeface="Courier"/>
              <a:cs typeface="Courier"/>
            </a:endParaRPr>
          </a:p>
          <a:p>
            <a:r>
              <a:rPr lang="fi-FI" sz="1800" dirty="0" err="1">
                <a:latin typeface="Courier"/>
                <a:cs typeface="Courier"/>
              </a:rPr>
              <a:t>reducer</a:t>
            </a:r>
            <a:r>
              <a:rPr lang="fi-FI" sz="1800" dirty="0">
                <a:latin typeface="Courier"/>
                <a:cs typeface="Courier"/>
              </a:rPr>
              <a:t> &lt;- </a:t>
            </a:r>
            <a:r>
              <a:rPr lang="fi-FI" sz="1800" dirty="0" err="1">
                <a:latin typeface="Courier"/>
                <a:cs typeface="Courier"/>
              </a:rPr>
              <a:t>function(k,v</a:t>
            </a:r>
            <a:r>
              <a:rPr lang="fi-FI" sz="1800" dirty="0">
                <a:latin typeface="Courier"/>
                <a:cs typeface="Courier"/>
              </a:rPr>
              <a:t>) {</a:t>
            </a:r>
          </a:p>
          <a:p>
            <a:r>
              <a:rPr lang="fi-FI" sz="1800" dirty="0">
                <a:latin typeface="Courier"/>
                <a:cs typeface="Courier"/>
              </a:rPr>
              <a:t> </a:t>
            </a:r>
            <a:r>
              <a:rPr lang="fi-FI" sz="1800" dirty="0" err="1">
                <a:latin typeface="Courier"/>
                <a:cs typeface="Courier"/>
              </a:rPr>
              <a:t>key</a:t>
            </a:r>
            <a:r>
              <a:rPr lang="fi-FI" sz="1800" dirty="0">
                <a:latin typeface="Courier"/>
                <a:cs typeface="Courier"/>
              </a:rPr>
              <a:t> &lt;- k</a:t>
            </a:r>
          </a:p>
          <a:p>
            <a:r>
              <a:rPr lang="fi-FI" sz="1800" dirty="0">
                <a:latin typeface="Courier"/>
                <a:cs typeface="Courier"/>
              </a:rPr>
              <a:t> </a:t>
            </a:r>
            <a:r>
              <a:rPr lang="fi-FI" sz="1800" dirty="0" err="1">
                <a:latin typeface="Courier"/>
                <a:cs typeface="Courier"/>
              </a:rPr>
              <a:t>value</a:t>
            </a:r>
            <a:r>
              <a:rPr lang="fi-FI" sz="1800" dirty="0">
                <a:latin typeface="Courier"/>
                <a:cs typeface="Courier"/>
              </a:rPr>
              <a:t> = </a:t>
            </a:r>
            <a:r>
              <a:rPr lang="fi-FI" sz="1800" dirty="0" err="1">
                <a:latin typeface="Courier"/>
                <a:cs typeface="Courier"/>
              </a:rPr>
              <a:t>length(v</a:t>
            </a:r>
            <a:r>
              <a:rPr lang="fi-FI" sz="1800" dirty="0">
                <a:latin typeface="Courier"/>
                <a:cs typeface="Courier"/>
              </a:rPr>
              <a:t>)</a:t>
            </a:r>
          </a:p>
          <a:p>
            <a:r>
              <a:rPr lang="fi-FI" sz="1800" dirty="0">
                <a:latin typeface="Courier"/>
                <a:cs typeface="Courier"/>
              </a:rPr>
              <a:t> </a:t>
            </a:r>
            <a:r>
              <a:rPr lang="fi-FI" sz="1800" dirty="0" err="1">
                <a:latin typeface="Courier"/>
                <a:cs typeface="Courier"/>
              </a:rPr>
              <a:t>keyval(key,value</a:t>
            </a:r>
            <a:r>
              <a:rPr lang="fi-FI" sz="1800" dirty="0">
                <a:latin typeface="Courier"/>
                <a:cs typeface="Courier"/>
              </a:rPr>
              <a:t>)</a:t>
            </a:r>
          </a:p>
          <a:p>
            <a:r>
              <a:rPr lang="fi-FI" sz="1800" dirty="0">
                <a:latin typeface="Courier"/>
                <a:cs typeface="Courier"/>
              </a:rPr>
              <a:t>}</a:t>
            </a:r>
          </a:p>
          <a:p>
            <a:r>
              <a:rPr lang="fi-FI" sz="1800" dirty="0">
                <a:latin typeface="Courier"/>
                <a:cs typeface="Courier"/>
              </a:rPr>
              <a:t>out = </a:t>
            </a:r>
            <a:r>
              <a:rPr lang="fi-FI" sz="1800" dirty="0" err="1">
                <a:latin typeface="Courier"/>
                <a:cs typeface="Courier"/>
              </a:rPr>
              <a:t>mapreduce</a:t>
            </a:r>
            <a:r>
              <a:rPr lang="fi-FI" sz="1800" dirty="0">
                <a:latin typeface="Courier"/>
                <a:cs typeface="Courier"/>
              </a:rPr>
              <a:t>(</a:t>
            </a:r>
          </a:p>
          <a:p>
            <a:r>
              <a:rPr lang="fi-FI" sz="1800" dirty="0">
                <a:latin typeface="Courier"/>
                <a:cs typeface="Courier"/>
              </a:rPr>
              <a:t> input = </a:t>
            </a:r>
            <a:r>
              <a:rPr lang="fi-FI" sz="1800" dirty="0" err="1">
                <a:latin typeface="Courier"/>
                <a:cs typeface="Courier"/>
              </a:rPr>
              <a:t>hdfs.temp</a:t>
            </a:r>
            <a:r>
              <a:rPr lang="fi-FI" sz="1800" dirty="0">
                <a:latin typeface="Courier"/>
                <a:cs typeface="Courier"/>
              </a:rPr>
              <a:t>,</a:t>
            </a:r>
          </a:p>
          <a:p>
            <a:r>
              <a:rPr lang="fi-FI" sz="1800" dirty="0">
                <a:latin typeface="Courier"/>
                <a:cs typeface="Courier"/>
              </a:rPr>
              <a:t> </a:t>
            </a:r>
            <a:r>
              <a:rPr lang="fi-FI" sz="1800" dirty="0" err="1">
                <a:latin typeface="Courier"/>
                <a:cs typeface="Courier"/>
              </a:rPr>
              <a:t>map</a:t>
            </a:r>
            <a:r>
              <a:rPr lang="fi-FI" sz="1800" dirty="0">
                <a:latin typeface="Courier"/>
                <a:cs typeface="Courier"/>
              </a:rPr>
              <a:t> = </a:t>
            </a:r>
            <a:r>
              <a:rPr lang="fi-FI" sz="1800" dirty="0" err="1">
                <a:latin typeface="Courier"/>
                <a:cs typeface="Courier"/>
              </a:rPr>
              <a:t>mapper</a:t>
            </a:r>
            <a:r>
              <a:rPr lang="fi-FI" sz="1800" dirty="0">
                <a:latin typeface="Courier"/>
                <a:cs typeface="Courier"/>
              </a:rPr>
              <a:t>,</a:t>
            </a:r>
          </a:p>
          <a:p>
            <a:r>
              <a:rPr lang="fi-FI" sz="1800" dirty="0">
                <a:latin typeface="Courier"/>
                <a:cs typeface="Courier"/>
              </a:rPr>
              <a:t> </a:t>
            </a:r>
            <a:r>
              <a:rPr lang="fi-FI" sz="1800" dirty="0" err="1">
                <a:latin typeface="Courier"/>
                <a:cs typeface="Courier"/>
              </a:rPr>
              <a:t>reduce</a:t>
            </a:r>
            <a:r>
              <a:rPr lang="fi-FI" sz="1800" dirty="0">
                <a:latin typeface="Courier"/>
                <a:cs typeface="Courier"/>
              </a:rPr>
              <a:t> = </a:t>
            </a:r>
            <a:r>
              <a:rPr lang="fi-FI" sz="1800" dirty="0" err="1">
                <a:latin typeface="Courier"/>
                <a:cs typeface="Courier"/>
              </a:rPr>
              <a:t>reducer</a:t>
            </a:r>
            <a:r>
              <a:rPr lang="fi-FI" sz="1800" dirty="0">
                <a:latin typeface="Courier"/>
                <a:cs typeface="Courier"/>
              </a:rPr>
              <a:t>)</a:t>
            </a:r>
          </a:p>
          <a:p>
            <a:r>
              <a:rPr lang="fi-FI" sz="1800" dirty="0">
                <a:latin typeface="Courier"/>
                <a:cs typeface="Courier"/>
              </a:rPr>
              <a:t>df2 = </a:t>
            </a:r>
            <a:r>
              <a:rPr lang="fi-FI" sz="1800" dirty="0" err="1">
                <a:latin typeface="Courier"/>
                <a:cs typeface="Courier"/>
              </a:rPr>
              <a:t>as.data.frame(from.dfs(out</a:t>
            </a:r>
            <a:r>
              <a:rPr lang="fi-FI" sz="1800" dirty="0">
                <a:latin typeface="Courier"/>
                <a:cs typeface="Courier"/>
              </a:rPr>
              <a:t>))</a:t>
            </a:r>
          </a:p>
          <a:p>
            <a:r>
              <a:rPr lang="fi-FI" sz="1800" dirty="0">
                <a:latin typeface="Courier"/>
                <a:cs typeface="Courier"/>
              </a:rPr>
              <a:t>colnames(df2) = </a:t>
            </a:r>
            <a:r>
              <a:rPr lang="fi-FI" sz="1800" dirty="0" err="1">
                <a:latin typeface="Courier"/>
                <a:cs typeface="Courier"/>
              </a:rPr>
              <a:t>c('temperature</a:t>
            </a:r>
            <a:r>
              <a:rPr lang="fi-FI" sz="1800" dirty="0">
                <a:latin typeface="Courier"/>
                <a:cs typeface="Courier"/>
              </a:rPr>
              <a:t>', '</a:t>
            </a:r>
            <a:r>
              <a:rPr lang="fi-FI" sz="1800" dirty="0" err="1">
                <a:latin typeface="Courier"/>
                <a:cs typeface="Courier"/>
              </a:rPr>
              <a:t>count</a:t>
            </a:r>
            <a:r>
              <a:rPr lang="fi-FI" sz="1800" dirty="0">
                <a:latin typeface="Courier"/>
                <a:cs typeface="Courier"/>
              </a:rPr>
              <a:t>')</a:t>
            </a:r>
          </a:p>
          <a:p>
            <a:r>
              <a:rPr lang="fi-FI" sz="1800" dirty="0">
                <a:latin typeface="Courier"/>
                <a:cs typeface="Courier"/>
              </a:rPr>
              <a:t>df2[order(df2$temperature),]</a:t>
            </a:r>
            <a:endParaRPr lang="da-DK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40054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 &amp; Hadoop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Basic statistics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59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1" y="1828800"/>
            <a:ext cx="8001000" cy="477053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lvl="1" indent="0">
              <a:buNone/>
            </a:pPr>
            <a:r>
              <a:rPr lang="tr-TR" sz="1600" dirty="0" err="1">
                <a:latin typeface="Courier New"/>
                <a:cs typeface="Courier New"/>
              </a:rPr>
              <a:t>url</a:t>
            </a:r>
            <a:r>
              <a:rPr lang="tr-TR" sz="1600" dirty="0">
                <a:latin typeface="Courier New"/>
                <a:cs typeface="Courier New"/>
              </a:rPr>
              <a:t> &lt;-  "</a:t>
            </a:r>
            <a:r>
              <a:rPr lang="tr-TR" sz="1600" dirty="0" err="1">
                <a:latin typeface="Courier New"/>
                <a:cs typeface="Courier New"/>
              </a:rPr>
              <a:t>https</a:t>
            </a:r>
            <a:r>
              <a:rPr lang="tr-TR" sz="1600" dirty="0">
                <a:latin typeface="Courier New"/>
                <a:cs typeface="Courier New"/>
              </a:rPr>
              <a:t>://</a:t>
            </a:r>
            <a:r>
              <a:rPr lang="tr-TR" sz="1600" dirty="0" err="1">
                <a:latin typeface="Courier New"/>
                <a:cs typeface="Courier New"/>
              </a:rPr>
              <a:t>dl.dropbox.com</a:t>
            </a:r>
            <a:r>
              <a:rPr lang="tr-TR" sz="1600" dirty="0">
                <a:latin typeface="Courier New"/>
                <a:cs typeface="Courier New"/>
              </a:rPr>
              <a:t>/u/6960256/data/</a:t>
            </a:r>
            <a:r>
              <a:rPr lang="tr-TR" sz="1600" dirty="0" err="1">
                <a:latin typeface="Courier New"/>
                <a:cs typeface="Courier New"/>
              </a:rPr>
              <a:t>centralparktemps.txt</a:t>
            </a:r>
            <a:r>
              <a:rPr lang="tr-TR" sz="1600" dirty="0">
                <a:latin typeface="Courier New"/>
                <a:cs typeface="Courier New"/>
              </a:rPr>
              <a:t>"</a:t>
            </a:r>
          </a:p>
          <a:p>
            <a:pPr marL="0" lvl="1" indent="0">
              <a:buNone/>
            </a:pPr>
            <a:r>
              <a:rPr lang="tr-TR" sz="1600" dirty="0">
                <a:latin typeface="Courier New"/>
                <a:cs typeface="Courier New"/>
              </a:rPr>
              <a:t>t &lt;- </a:t>
            </a:r>
            <a:r>
              <a:rPr lang="tr-TR" sz="1600" dirty="0" err="1">
                <a:latin typeface="Courier New"/>
                <a:cs typeface="Courier New"/>
              </a:rPr>
              <a:t>source_data</a:t>
            </a:r>
            <a:r>
              <a:rPr lang="tr-TR" sz="1600" dirty="0">
                <a:latin typeface="Courier New"/>
                <a:cs typeface="Courier New"/>
              </a:rPr>
              <a:t>(</a:t>
            </a:r>
            <a:r>
              <a:rPr lang="tr-TR" sz="1600" dirty="0" err="1">
                <a:latin typeface="Courier New"/>
                <a:cs typeface="Courier New"/>
              </a:rPr>
              <a:t>url</a:t>
            </a:r>
            <a:r>
              <a:rPr lang="tr-TR" sz="1600" dirty="0">
                <a:latin typeface="Courier New"/>
                <a:cs typeface="Courier New"/>
              </a:rPr>
              <a:t>, </a:t>
            </a:r>
            <a:r>
              <a:rPr lang="tr-TR" sz="1600" dirty="0" err="1">
                <a:latin typeface="Courier New"/>
                <a:cs typeface="Courier New"/>
              </a:rPr>
              <a:t>header</a:t>
            </a:r>
            <a:r>
              <a:rPr lang="tr-TR" sz="1600" dirty="0">
                <a:latin typeface="Courier New"/>
                <a:cs typeface="Courier New"/>
              </a:rPr>
              <a:t>=T, </a:t>
            </a:r>
            <a:r>
              <a:rPr lang="tr-TR" sz="1600" dirty="0" err="1">
                <a:latin typeface="Courier New"/>
                <a:cs typeface="Courier New"/>
              </a:rPr>
              <a:t>sep</a:t>
            </a:r>
            <a:r>
              <a:rPr lang="tr-TR" sz="1600" dirty="0">
                <a:latin typeface="Courier New"/>
                <a:cs typeface="Courier New"/>
              </a:rPr>
              <a:t>=',')</a:t>
            </a:r>
          </a:p>
          <a:p>
            <a:r>
              <a:rPr lang="en-US" sz="1600" dirty="0" smtClean="0">
                <a:latin typeface="Courier New"/>
                <a:cs typeface="Courier New"/>
              </a:rPr>
              <a:t>a1 </a:t>
            </a:r>
            <a:r>
              <a:rPr lang="en-US" sz="1600" dirty="0">
                <a:latin typeface="Courier New"/>
                <a:cs typeface="Courier New"/>
              </a:rPr>
              <a:t>&lt;-  aggregate(</a:t>
            </a:r>
            <a:r>
              <a:rPr lang="en-US" sz="1600" dirty="0" err="1">
                <a:latin typeface="Courier New"/>
                <a:cs typeface="Courier New"/>
              </a:rPr>
              <a:t>t$temperature,by</a:t>
            </a:r>
            <a:r>
              <a:rPr lang="en-US" sz="1600" dirty="0">
                <a:latin typeface="Courier New"/>
                <a:cs typeface="Courier New"/>
              </a:rPr>
              <a:t>=list(</a:t>
            </a:r>
            <a:r>
              <a:rPr lang="en-US" sz="1600" dirty="0" err="1">
                <a:latin typeface="Courier New"/>
                <a:cs typeface="Courier New"/>
              </a:rPr>
              <a:t>t$year</a:t>
            </a:r>
            <a:r>
              <a:rPr lang="en-US" sz="1600" dirty="0">
                <a:latin typeface="Courier New"/>
                <a:cs typeface="Courier New"/>
              </a:rPr>
              <a:t>),FUN=max)</a:t>
            </a:r>
          </a:p>
          <a:p>
            <a:r>
              <a:rPr lang="en-US" sz="1600" dirty="0" err="1">
                <a:latin typeface="Courier New"/>
                <a:cs typeface="Courier New"/>
              </a:rPr>
              <a:t>colnames</a:t>
            </a:r>
            <a:r>
              <a:rPr lang="en-US" sz="1600" dirty="0">
                <a:latin typeface="Courier New"/>
                <a:cs typeface="Courier New"/>
              </a:rPr>
              <a:t>(a1) = c('year', 'value')</a:t>
            </a:r>
          </a:p>
          <a:p>
            <a:r>
              <a:rPr lang="en-US" sz="1600" dirty="0">
                <a:latin typeface="Courier New"/>
                <a:cs typeface="Courier New"/>
              </a:rPr>
              <a:t>a1$measure = 'max'</a:t>
            </a:r>
          </a:p>
          <a:p>
            <a:r>
              <a:rPr lang="en-US" sz="1600" dirty="0">
                <a:latin typeface="Courier New"/>
                <a:cs typeface="Courier New"/>
              </a:rPr>
              <a:t>a2 &lt;-  aggregate(</a:t>
            </a:r>
            <a:r>
              <a:rPr lang="en-US" sz="1600" dirty="0" err="1">
                <a:latin typeface="Courier New"/>
                <a:cs typeface="Courier New"/>
              </a:rPr>
              <a:t>t$temperature,by</a:t>
            </a:r>
            <a:r>
              <a:rPr lang="en-US" sz="1600" dirty="0">
                <a:latin typeface="Courier New"/>
                <a:cs typeface="Courier New"/>
              </a:rPr>
              <a:t>=list(</a:t>
            </a:r>
            <a:r>
              <a:rPr lang="en-US" sz="1600" dirty="0" err="1">
                <a:latin typeface="Courier New"/>
                <a:cs typeface="Courier New"/>
              </a:rPr>
              <a:t>t$year</a:t>
            </a:r>
            <a:r>
              <a:rPr lang="en-US" sz="1600" dirty="0">
                <a:latin typeface="Courier New"/>
                <a:cs typeface="Courier New"/>
              </a:rPr>
              <a:t>),FUN=mean)</a:t>
            </a:r>
          </a:p>
          <a:p>
            <a:r>
              <a:rPr lang="en-US" sz="1600" dirty="0" err="1">
                <a:latin typeface="Courier New"/>
                <a:cs typeface="Courier New"/>
              </a:rPr>
              <a:t>colnames</a:t>
            </a:r>
            <a:r>
              <a:rPr lang="en-US" sz="1600" dirty="0">
                <a:latin typeface="Courier New"/>
                <a:cs typeface="Courier New"/>
              </a:rPr>
              <a:t>(a2) = c('year', 'value')</a:t>
            </a:r>
          </a:p>
          <a:p>
            <a:r>
              <a:rPr lang="en-US" sz="1600" dirty="0">
                <a:latin typeface="Courier New"/>
                <a:cs typeface="Courier New"/>
              </a:rPr>
              <a:t>a2$value = round(a2$value,1)</a:t>
            </a:r>
          </a:p>
          <a:p>
            <a:r>
              <a:rPr lang="en-US" sz="1600" dirty="0">
                <a:latin typeface="Courier New"/>
                <a:cs typeface="Courier New"/>
              </a:rPr>
              <a:t>a2$measure = 'mean'</a:t>
            </a:r>
          </a:p>
          <a:p>
            <a:r>
              <a:rPr lang="en-US" sz="1600" dirty="0">
                <a:latin typeface="Courier New"/>
                <a:cs typeface="Courier New"/>
              </a:rPr>
              <a:t>a3 &lt;-  aggregate(</a:t>
            </a:r>
            <a:r>
              <a:rPr lang="en-US" sz="1600" dirty="0" err="1">
                <a:latin typeface="Courier New"/>
                <a:cs typeface="Courier New"/>
              </a:rPr>
              <a:t>t$temperature,by</a:t>
            </a:r>
            <a:r>
              <a:rPr lang="en-US" sz="1600" dirty="0">
                <a:latin typeface="Courier New"/>
                <a:cs typeface="Courier New"/>
              </a:rPr>
              <a:t>=list(</a:t>
            </a:r>
            <a:r>
              <a:rPr lang="en-US" sz="1600" dirty="0" err="1">
                <a:latin typeface="Courier New"/>
                <a:cs typeface="Courier New"/>
              </a:rPr>
              <a:t>t$year</a:t>
            </a:r>
            <a:r>
              <a:rPr lang="en-US" sz="1600" dirty="0">
                <a:latin typeface="Courier New"/>
                <a:cs typeface="Courier New"/>
              </a:rPr>
              <a:t>),FUN=min)</a:t>
            </a:r>
          </a:p>
          <a:p>
            <a:r>
              <a:rPr lang="en-US" sz="1600" dirty="0" err="1">
                <a:latin typeface="Courier New"/>
                <a:cs typeface="Courier New"/>
              </a:rPr>
              <a:t>colnames</a:t>
            </a:r>
            <a:r>
              <a:rPr lang="en-US" sz="1600" dirty="0">
                <a:latin typeface="Courier New"/>
                <a:cs typeface="Courier New"/>
              </a:rPr>
              <a:t>(a3) = c('year', 'value')</a:t>
            </a:r>
          </a:p>
          <a:p>
            <a:r>
              <a:rPr lang="en-US" sz="1600" dirty="0">
                <a:latin typeface="Courier New"/>
                <a:cs typeface="Courier New"/>
              </a:rPr>
              <a:t>a3$measure = 'min'</a:t>
            </a:r>
          </a:p>
          <a:p>
            <a:r>
              <a:rPr lang="en-US" sz="1600" dirty="0">
                <a:latin typeface="Courier New"/>
                <a:cs typeface="Courier New"/>
              </a:rPr>
              <a:t># stack the results</a:t>
            </a:r>
          </a:p>
          <a:p>
            <a:r>
              <a:rPr lang="en-US" sz="1600" dirty="0">
                <a:latin typeface="Courier New"/>
                <a:cs typeface="Courier New"/>
              </a:rPr>
              <a:t>stack &lt;-  </a:t>
            </a:r>
            <a:r>
              <a:rPr lang="en-US" sz="1600" dirty="0" err="1">
                <a:latin typeface="Courier New"/>
                <a:cs typeface="Courier New"/>
              </a:rPr>
              <a:t>rbind</a:t>
            </a:r>
            <a:r>
              <a:rPr lang="en-US" sz="1600" dirty="0">
                <a:latin typeface="Courier New"/>
                <a:cs typeface="Courier New"/>
              </a:rPr>
              <a:t>(a1,a2,a3) </a:t>
            </a:r>
          </a:p>
          <a:p>
            <a:r>
              <a:rPr lang="en-US" sz="1600" dirty="0">
                <a:latin typeface="Courier New"/>
                <a:cs typeface="Courier New"/>
              </a:rPr>
              <a:t>library(reshape)</a:t>
            </a:r>
          </a:p>
          <a:p>
            <a:r>
              <a:rPr lang="en-US" sz="1600" dirty="0">
                <a:latin typeface="Courier New"/>
                <a:cs typeface="Courier New"/>
              </a:rPr>
              <a:t># reshape with year, max, mean, min in one row</a:t>
            </a:r>
          </a:p>
          <a:p>
            <a:r>
              <a:rPr lang="en-US" sz="1600" dirty="0">
                <a:latin typeface="Courier New"/>
                <a:cs typeface="Courier New"/>
              </a:rPr>
              <a:t>stats &lt;-  cast(</a:t>
            </a:r>
            <a:r>
              <a:rPr lang="en-US" sz="1600" dirty="0" err="1">
                <a:latin typeface="Courier New"/>
                <a:cs typeface="Courier New"/>
              </a:rPr>
              <a:t>stack,year</a:t>
            </a:r>
            <a:r>
              <a:rPr lang="en-US" sz="1600" dirty="0">
                <a:latin typeface="Courier New"/>
                <a:cs typeface="Courier New"/>
              </a:rPr>
              <a:t> ~ </a:t>
            </a:r>
            <a:r>
              <a:rPr lang="en-US" sz="1600" dirty="0" err="1">
                <a:latin typeface="Courier New"/>
                <a:cs typeface="Courier New"/>
              </a:rPr>
              <a:t>measure,value</a:t>
            </a:r>
            <a:r>
              <a:rPr lang="en-US" sz="1600" dirty="0">
                <a:latin typeface="Courier New"/>
                <a:cs typeface="Courier New"/>
              </a:rPr>
              <a:t>="value")</a:t>
            </a:r>
          </a:p>
          <a:p>
            <a:r>
              <a:rPr lang="en-US" sz="1600" dirty="0">
                <a:latin typeface="Courier New"/>
                <a:cs typeface="Courier New"/>
              </a:rPr>
              <a:t>head(stats)</a:t>
            </a:r>
          </a:p>
        </p:txBody>
      </p:sp>
    </p:spTree>
    <p:extLst>
      <p:ext uri="{BB962C8B-B14F-4D97-AF65-F5344CB8AC3E}">
        <p14:creationId xmlns:p14="http://schemas.microsoft.com/office/powerpoint/2010/main" val="3740919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mapping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781D7-66B4-F04E-A88E-B8DE74042C22}" type="slidenum">
              <a:rPr lang="en-US" smtClean="0"/>
              <a:pPr>
                <a:defRPr/>
              </a:pPr>
              <a:t>75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6040786"/>
              </p:ext>
            </p:extLst>
          </p:nvPr>
        </p:nvGraphicFramePr>
        <p:xfrm>
          <a:off x="838200" y="2362200"/>
          <a:ext cx="8153400" cy="17526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30680"/>
                <a:gridCol w="2168963"/>
                <a:gridCol w="633273"/>
                <a:gridCol w="2089804"/>
                <a:gridCol w="1630680"/>
              </a:tblGrid>
              <a:tr h="82475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Input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Map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Reduce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Output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92784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1800" u="none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null,record</a:t>
                      </a:r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(year, temperature)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(year, vector of temperatures)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(year, max)</a:t>
                      </a:r>
                    </a:p>
                    <a:p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(year, mean)</a:t>
                      </a:r>
                    </a:p>
                    <a:p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(year, min)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285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(1)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1374775" y="1766888"/>
            <a:ext cx="7769225" cy="1052512"/>
          </a:xfrm>
        </p:spPr>
        <p:txBody>
          <a:bodyPr/>
          <a:lstStyle/>
          <a:p>
            <a:r>
              <a:rPr lang="en-US" dirty="0" smtClean="0"/>
              <a:t>MapReduce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1754287"/>
            <a:ext cx="7543800" cy="50783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/>
                <a:cs typeface="Courier New"/>
              </a:rPr>
              <a:t>require(rmr2)</a:t>
            </a:r>
          </a:p>
          <a:p>
            <a:r>
              <a:rPr lang="en-US" sz="2000" dirty="0">
                <a:latin typeface="Courier New"/>
                <a:cs typeface="Courier New"/>
              </a:rPr>
              <a:t>require(reshape)</a:t>
            </a:r>
          </a:p>
          <a:p>
            <a:r>
              <a:rPr lang="en-US" sz="2000" dirty="0" err="1">
                <a:latin typeface="Courier New"/>
                <a:cs typeface="Courier New"/>
              </a:rPr>
              <a:t>rmr.options</a:t>
            </a:r>
            <a:r>
              <a:rPr lang="en-US" sz="2000" dirty="0">
                <a:latin typeface="Courier New"/>
                <a:cs typeface="Courier New"/>
              </a:rPr>
              <a:t>(backend = "local") # local or </a:t>
            </a:r>
            <a:r>
              <a:rPr lang="en-US" sz="2000" dirty="0" err="1">
                <a:latin typeface="Courier New"/>
                <a:cs typeface="Courier New"/>
              </a:rPr>
              <a:t>hadoop</a:t>
            </a:r>
            <a:endParaRPr lang="en-US" sz="2000" dirty="0">
              <a:latin typeface="Courier New"/>
              <a:cs typeface="Courier New"/>
            </a:endParaRPr>
          </a:p>
          <a:p>
            <a:pPr marL="0" lvl="1" eaLnBrk="1" hangingPunct="1">
              <a:spcBef>
                <a:spcPct val="20000"/>
              </a:spcBef>
              <a:buClr>
                <a:srgbClr val="D69B80"/>
              </a:buClr>
            </a:pPr>
            <a:r>
              <a:rPr lang="tr-TR" sz="2000" kern="0" dirty="0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url &lt;-  "http://people.terry.uga.edu/rwatson/data/centralparktemps.txt"</a:t>
            </a:r>
          </a:p>
          <a:p>
            <a:pPr marL="0" lvl="1" indent="0">
              <a:buNone/>
            </a:pPr>
            <a:r>
              <a:rPr lang="tr-TR" sz="2000" dirty="0" smtClean="0">
                <a:latin typeface="Courier New"/>
                <a:cs typeface="Courier New"/>
              </a:rPr>
              <a:t>t </a:t>
            </a:r>
            <a:r>
              <a:rPr lang="tr-TR" sz="2000" dirty="0">
                <a:latin typeface="Courier New"/>
                <a:cs typeface="Courier New"/>
              </a:rPr>
              <a:t>&lt;- source_data(url, header=T, sep=',')</a:t>
            </a:r>
          </a:p>
          <a:p>
            <a:r>
              <a:rPr lang="en-US" sz="2000" dirty="0" smtClean="0">
                <a:latin typeface="Courier New"/>
                <a:cs typeface="Courier New"/>
              </a:rPr>
              <a:t># </a:t>
            </a:r>
            <a:r>
              <a:rPr lang="en-US" sz="2000" dirty="0">
                <a:latin typeface="Courier New"/>
                <a:cs typeface="Courier New"/>
              </a:rPr>
              <a:t>save temperature in </a:t>
            </a:r>
            <a:r>
              <a:rPr lang="en-US" sz="2000" dirty="0" err="1">
                <a:latin typeface="Courier New"/>
                <a:cs typeface="Courier New"/>
              </a:rPr>
              <a:t>hdfs</a:t>
            </a:r>
            <a:r>
              <a:rPr lang="en-US" sz="2000" dirty="0">
                <a:latin typeface="Courier New"/>
                <a:cs typeface="Courier New"/>
              </a:rPr>
              <a:t> file</a:t>
            </a:r>
          </a:p>
          <a:p>
            <a:r>
              <a:rPr lang="en-US" sz="2000" dirty="0" err="1">
                <a:latin typeface="Courier New"/>
                <a:cs typeface="Courier New"/>
              </a:rPr>
              <a:t>hdfs.temp</a:t>
            </a:r>
            <a:r>
              <a:rPr lang="en-US" sz="2000" dirty="0">
                <a:latin typeface="Courier New"/>
                <a:cs typeface="Courier New"/>
              </a:rPr>
              <a:t> &lt;- </a:t>
            </a:r>
            <a:r>
              <a:rPr lang="en-US" sz="2000" dirty="0" err="1">
                <a:latin typeface="Courier New"/>
                <a:cs typeface="Courier New"/>
              </a:rPr>
              <a:t>to.dfs</a:t>
            </a:r>
            <a:r>
              <a:rPr lang="en-US" sz="2000" dirty="0">
                <a:latin typeface="Courier New"/>
                <a:cs typeface="Courier New"/>
              </a:rPr>
              <a:t>(t)</a:t>
            </a:r>
          </a:p>
          <a:p>
            <a:r>
              <a:rPr lang="en-US" sz="2000" dirty="0">
                <a:latin typeface="Courier New"/>
                <a:cs typeface="Courier New"/>
              </a:rPr>
              <a:t># mapper for computing temperature measures for each year</a:t>
            </a:r>
          </a:p>
          <a:p>
            <a:r>
              <a:rPr lang="en-US" sz="2000" dirty="0">
                <a:latin typeface="Courier New"/>
                <a:cs typeface="Courier New"/>
              </a:rPr>
              <a:t>mapper &lt;- function</a:t>
            </a:r>
            <a:r>
              <a:rPr lang="en-US" sz="2000" dirty="0" smtClean="0">
                <a:latin typeface="Courier New"/>
                <a:cs typeface="Courier New"/>
              </a:rPr>
              <a:t>(.,v</a:t>
            </a:r>
            <a:r>
              <a:rPr lang="en-US" sz="2000" dirty="0">
                <a:latin typeface="Courier New"/>
                <a:cs typeface="Courier New"/>
              </a:rPr>
              <a:t>) {</a:t>
            </a:r>
          </a:p>
          <a:p>
            <a:r>
              <a:rPr lang="en-US" sz="2000" dirty="0">
                <a:latin typeface="Courier New"/>
                <a:cs typeface="Courier New"/>
              </a:rPr>
              <a:t> key &lt;- v[[1]] # year</a:t>
            </a:r>
          </a:p>
          <a:p>
            <a:r>
              <a:rPr lang="en-US" sz="2000" dirty="0">
                <a:latin typeface="Courier New"/>
                <a:cs typeface="Courier New"/>
              </a:rPr>
              <a:t> value &lt;- v[[3]] # temperature</a:t>
            </a:r>
          </a:p>
          <a:p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keyval</a:t>
            </a:r>
            <a:r>
              <a:rPr lang="en-US" sz="2000" dirty="0">
                <a:latin typeface="Courier New"/>
                <a:cs typeface="Courier New"/>
              </a:rPr>
              <a:t>(</a:t>
            </a:r>
            <a:r>
              <a:rPr lang="en-US" sz="2000" dirty="0" err="1">
                <a:latin typeface="Courier New"/>
                <a:cs typeface="Courier New"/>
              </a:rPr>
              <a:t>key,value</a:t>
            </a:r>
            <a:r>
              <a:rPr lang="en-US" sz="2000" dirty="0">
                <a:latin typeface="Courier New"/>
                <a:cs typeface="Courier New"/>
              </a:rPr>
              <a:t>)</a:t>
            </a:r>
          </a:p>
          <a:p>
            <a:r>
              <a:rPr lang="en-US" sz="2000" dirty="0" smtClean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9398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(2)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1374775" y="1766888"/>
            <a:ext cx="7769225" cy="1052512"/>
          </a:xfrm>
        </p:spPr>
        <p:txBody>
          <a:bodyPr/>
          <a:lstStyle/>
          <a:p>
            <a:r>
              <a:rPr lang="en-US" dirty="0" smtClean="0"/>
              <a:t>MapReduce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1754287"/>
            <a:ext cx="8001000" cy="45243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Courier"/>
                <a:cs typeface="Courier"/>
              </a:rPr>
              <a:t>#</a:t>
            </a:r>
            <a:r>
              <a:rPr lang="en-US" sz="1800" dirty="0">
                <a:latin typeface="Courier"/>
                <a:cs typeface="Courier"/>
              </a:rPr>
              <a:t>reducer to report </a:t>
            </a:r>
            <a:r>
              <a:rPr lang="en-US" sz="1800" dirty="0" smtClean="0">
                <a:latin typeface="Courier"/>
                <a:cs typeface="Courier"/>
              </a:rPr>
              <a:t>stats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reducer &lt;- function(</a:t>
            </a:r>
            <a:r>
              <a:rPr lang="en-US" sz="1800" dirty="0" err="1">
                <a:latin typeface="Courier"/>
                <a:cs typeface="Courier"/>
              </a:rPr>
              <a:t>k,v</a:t>
            </a:r>
            <a:r>
              <a:rPr lang="en-US" sz="1800" dirty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key &lt;- k #year </a:t>
            </a:r>
          </a:p>
          <a:p>
            <a:r>
              <a:rPr lang="en-US" sz="1800" dirty="0">
                <a:latin typeface="Courier"/>
                <a:cs typeface="Courier"/>
              </a:rPr>
              <a:t> value &lt;- c(max(v),round(mean(v),1),min(v)) #v is list of values for a year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keyval</a:t>
            </a:r>
            <a:r>
              <a:rPr lang="en-US" sz="1800" dirty="0">
                <a:latin typeface="Courier"/>
                <a:cs typeface="Courier"/>
              </a:rPr>
              <a:t>(</a:t>
            </a:r>
            <a:r>
              <a:rPr lang="en-US" sz="1800" dirty="0" err="1">
                <a:latin typeface="Courier"/>
                <a:cs typeface="Courier"/>
              </a:rPr>
              <a:t>key,value</a:t>
            </a:r>
            <a:r>
              <a:rPr lang="en-US" sz="1800" dirty="0">
                <a:latin typeface="Courier"/>
                <a:cs typeface="Courier"/>
              </a:rPr>
              <a:t>)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</a:p>
          <a:p>
            <a:r>
              <a:rPr lang="en-US" sz="1800" dirty="0">
                <a:latin typeface="Courier"/>
                <a:cs typeface="Courier"/>
              </a:rPr>
              <a:t>out = </a:t>
            </a:r>
            <a:r>
              <a:rPr lang="en-US" sz="1800" dirty="0" err="1">
                <a:latin typeface="Courier"/>
                <a:cs typeface="Courier"/>
              </a:rPr>
              <a:t>mapreduce</a:t>
            </a:r>
            <a:r>
              <a:rPr lang="en-US" sz="1800" dirty="0">
                <a:latin typeface="Courier"/>
                <a:cs typeface="Courier"/>
              </a:rPr>
              <a:t>(</a:t>
            </a:r>
          </a:p>
          <a:p>
            <a:r>
              <a:rPr lang="en-US" sz="1800" dirty="0">
                <a:latin typeface="Courier"/>
                <a:cs typeface="Courier"/>
              </a:rPr>
              <a:t> input = </a:t>
            </a:r>
            <a:r>
              <a:rPr lang="en-US" sz="1800" dirty="0" err="1">
                <a:latin typeface="Courier"/>
                <a:cs typeface="Courier"/>
              </a:rPr>
              <a:t>hdfs.temp</a:t>
            </a:r>
            <a:r>
              <a:rPr lang="en-US" sz="1800" dirty="0">
                <a:latin typeface="Courier"/>
                <a:cs typeface="Courier"/>
              </a:rPr>
              <a:t>,</a:t>
            </a:r>
          </a:p>
          <a:p>
            <a:r>
              <a:rPr lang="en-US" sz="1800" dirty="0">
                <a:latin typeface="Courier"/>
                <a:cs typeface="Courier"/>
              </a:rPr>
              <a:t> map = mapper,</a:t>
            </a:r>
          </a:p>
          <a:p>
            <a:r>
              <a:rPr lang="en-US" sz="1800" dirty="0">
                <a:latin typeface="Courier"/>
                <a:cs typeface="Courier"/>
              </a:rPr>
              <a:t> reduce = reducer)</a:t>
            </a:r>
          </a:p>
          <a:p>
            <a:r>
              <a:rPr lang="en-US" sz="1800" dirty="0" smtClean="0">
                <a:latin typeface="Courier"/>
                <a:cs typeface="Courier"/>
              </a:rPr>
              <a:t>df3 </a:t>
            </a:r>
            <a:r>
              <a:rPr lang="en-US" sz="1800" dirty="0">
                <a:latin typeface="Courier"/>
                <a:cs typeface="Courier"/>
              </a:rPr>
              <a:t>= </a:t>
            </a:r>
            <a:r>
              <a:rPr lang="en-US" sz="1800" dirty="0" err="1">
                <a:latin typeface="Courier"/>
                <a:cs typeface="Courier"/>
              </a:rPr>
              <a:t>as.data.frame</a:t>
            </a:r>
            <a:r>
              <a:rPr lang="en-US" sz="1800" dirty="0">
                <a:latin typeface="Courier"/>
                <a:cs typeface="Courier"/>
              </a:rPr>
              <a:t>(</a:t>
            </a:r>
            <a:r>
              <a:rPr lang="en-US" sz="1800" dirty="0" err="1">
                <a:latin typeface="Courier"/>
                <a:cs typeface="Courier"/>
              </a:rPr>
              <a:t>from.dfs</a:t>
            </a:r>
            <a:r>
              <a:rPr lang="en-US" sz="1800" dirty="0">
                <a:latin typeface="Courier"/>
                <a:cs typeface="Courier"/>
              </a:rPr>
              <a:t>(out))</a:t>
            </a:r>
          </a:p>
          <a:p>
            <a:r>
              <a:rPr lang="en-US" sz="1800" dirty="0" smtClean="0">
                <a:latin typeface="Courier"/>
                <a:cs typeface="Courier"/>
              </a:rPr>
              <a:t>df3</a:t>
            </a:r>
            <a:r>
              <a:rPr lang="en-US" sz="1800" dirty="0">
                <a:latin typeface="Courier"/>
                <a:cs typeface="Courier"/>
              </a:rPr>
              <a:t>$measure &lt;- c('</a:t>
            </a:r>
            <a:r>
              <a:rPr lang="en-US" sz="1800" dirty="0" err="1">
                <a:latin typeface="Courier"/>
                <a:cs typeface="Courier"/>
              </a:rPr>
              <a:t>max','mean','min</a:t>
            </a:r>
            <a:r>
              <a:rPr lang="en-US" sz="1800" dirty="0">
                <a:latin typeface="Courier"/>
                <a:cs typeface="Courier"/>
              </a:rPr>
              <a:t>')</a:t>
            </a:r>
          </a:p>
          <a:p>
            <a:r>
              <a:rPr lang="en-US" sz="1800" dirty="0">
                <a:latin typeface="Courier"/>
                <a:cs typeface="Courier"/>
              </a:rPr>
              <a:t># reshape with year, max, mean, min in one row</a:t>
            </a:r>
          </a:p>
          <a:p>
            <a:r>
              <a:rPr lang="en-US" sz="1800" dirty="0">
                <a:latin typeface="Courier"/>
                <a:cs typeface="Courier"/>
              </a:rPr>
              <a:t>stats2 &lt;- cast(df3,key ~ </a:t>
            </a:r>
            <a:r>
              <a:rPr lang="en-US" sz="1800" dirty="0" err="1">
                <a:latin typeface="Courier"/>
                <a:cs typeface="Courier"/>
              </a:rPr>
              <a:t>measure,value</a:t>
            </a:r>
            <a:r>
              <a:rPr lang="en-US" sz="1800" dirty="0">
                <a:latin typeface="Courier"/>
                <a:cs typeface="Courier"/>
              </a:rPr>
              <a:t>="</a:t>
            </a:r>
            <a:r>
              <a:rPr lang="en-US" sz="1800" dirty="0" err="1">
                <a:latin typeface="Courier"/>
                <a:cs typeface="Courier"/>
              </a:rPr>
              <a:t>val</a:t>
            </a:r>
            <a:r>
              <a:rPr lang="en-US" sz="1800" dirty="0">
                <a:latin typeface="Courier"/>
                <a:cs typeface="Courier"/>
              </a:rPr>
              <a:t>")</a:t>
            </a:r>
          </a:p>
          <a:p>
            <a:r>
              <a:rPr lang="en-US" sz="1800" dirty="0">
                <a:latin typeface="Courier"/>
                <a:cs typeface="Courier"/>
              </a:rPr>
              <a:t>head(stats2)</a:t>
            </a:r>
          </a:p>
        </p:txBody>
      </p:sp>
    </p:spTree>
    <p:extLst>
      <p:ext uri="{BB962C8B-B14F-4D97-AF65-F5344CB8AC3E}">
        <p14:creationId xmlns:p14="http://schemas.microsoft.com/office/powerpoint/2010/main" val="4125914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 &amp; Hadoop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Word counting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364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2438400"/>
            <a:ext cx="7772400" cy="387798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 New"/>
                <a:cs typeface="Courier New"/>
              </a:rPr>
              <a:t>require(</a:t>
            </a:r>
            <a:r>
              <a:rPr lang="en-US" sz="1800" dirty="0" err="1">
                <a:latin typeface="Courier New"/>
                <a:cs typeface="Courier New"/>
              </a:rPr>
              <a:t>stringr</a:t>
            </a:r>
            <a:r>
              <a:rPr lang="en-US" sz="1800" dirty="0">
                <a:latin typeface="Courier New"/>
                <a:cs typeface="Courier New"/>
              </a:rPr>
              <a:t>)</a:t>
            </a:r>
          </a:p>
          <a:p>
            <a:r>
              <a:rPr lang="en-US" sz="1800" dirty="0">
                <a:latin typeface="Courier New"/>
                <a:cs typeface="Courier New"/>
              </a:rPr>
              <a:t># read as a single character string</a:t>
            </a:r>
          </a:p>
          <a:p>
            <a:r>
              <a:rPr lang="en-US" sz="1800" dirty="0">
                <a:latin typeface="Courier New"/>
                <a:cs typeface="Courier New"/>
              </a:rPr>
              <a:t>t &lt;- </a:t>
            </a:r>
            <a:r>
              <a:rPr lang="en-US" sz="1800" dirty="0" err="1">
                <a:latin typeface="Courier New"/>
                <a:cs typeface="Courier New"/>
              </a:rPr>
              <a:t>readChar</a:t>
            </a:r>
            <a:r>
              <a:rPr lang="en-US" sz="1800" dirty="0" smtClean="0">
                <a:latin typeface="Courier New"/>
                <a:cs typeface="Courier New"/>
              </a:rPr>
              <a:t>("</a:t>
            </a:r>
            <a:r>
              <a:rPr lang="tr-TR" sz="1800" kern="0" dirty="0">
                <a:solidFill>
                  <a:srgbClr val="000000"/>
                </a:solidFill>
                <a:latin typeface="Courier New"/>
                <a:ea typeface="ＭＳ Ｐゴシック" charset="-128"/>
                <a:cs typeface="Courier New"/>
              </a:rPr>
              <a:t>http://people.terry.uga.edu/rwatson/data</a:t>
            </a:r>
            <a:r>
              <a:rPr lang="en-US" sz="1800" dirty="0" smtClean="0">
                <a:latin typeface="Courier New"/>
                <a:cs typeface="Courier New"/>
              </a:rPr>
              <a:t>/yogiquotes.txt</a:t>
            </a:r>
            <a:r>
              <a:rPr lang="en-US" sz="1800" dirty="0">
                <a:latin typeface="Courier New"/>
                <a:cs typeface="Courier New"/>
              </a:rPr>
              <a:t>", </a:t>
            </a:r>
            <a:r>
              <a:rPr lang="en-US" sz="1800" dirty="0" err="1">
                <a:latin typeface="Courier New"/>
                <a:cs typeface="Courier New"/>
              </a:rPr>
              <a:t>nchars</a:t>
            </a:r>
            <a:r>
              <a:rPr lang="en-US" sz="1800" dirty="0">
                <a:latin typeface="Courier New"/>
                <a:cs typeface="Courier New"/>
              </a:rPr>
              <a:t>=1e6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</a:p>
          <a:p>
            <a:r>
              <a:rPr lang="en-US" sz="1800" dirty="0" smtClean="0">
                <a:latin typeface="Courier New"/>
                <a:cs typeface="Courier New"/>
              </a:rPr>
              <a:t>t1 </a:t>
            </a:r>
            <a:r>
              <a:rPr lang="en-US" sz="1800" dirty="0">
                <a:latin typeface="Courier New"/>
                <a:cs typeface="Courier New"/>
              </a:rPr>
              <a:t>&lt;- </a:t>
            </a:r>
            <a:r>
              <a:rPr lang="en-US" sz="1800" dirty="0" err="1">
                <a:latin typeface="Courier New"/>
                <a:cs typeface="Courier New"/>
              </a:rPr>
              <a:t>tolower</a:t>
            </a:r>
            <a:r>
              <a:rPr lang="en-US" sz="1800" dirty="0">
                <a:latin typeface="Courier New"/>
                <a:cs typeface="Courier New"/>
              </a:rPr>
              <a:t>(t[[1]]) # convert to lower case</a:t>
            </a:r>
          </a:p>
          <a:p>
            <a:r>
              <a:rPr lang="en-US" sz="1800" dirty="0">
                <a:latin typeface="Courier New"/>
                <a:cs typeface="Courier New"/>
              </a:rPr>
              <a:t>t2 &lt;- </a:t>
            </a:r>
            <a:r>
              <a:rPr lang="en-US" sz="1800" dirty="0" err="1">
                <a:latin typeface="Courier New"/>
                <a:cs typeface="Courier New"/>
              </a:rPr>
              <a:t>str_replace_all</a:t>
            </a:r>
            <a:r>
              <a:rPr lang="en-US" sz="1800" dirty="0">
                <a:latin typeface="Courier New"/>
                <a:cs typeface="Courier New"/>
              </a:rPr>
              <a:t>(t1,"[[:</a:t>
            </a:r>
            <a:r>
              <a:rPr lang="en-US" sz="1800" dirty="0" err="1">
                <a:latin typeface="Courier New"/>
                <a:cs typeface="Courier New"/>
              </a:rPr>
              <a:t>punct</a:t>
            </a:r>
            <a:r>
              <a:rPr lang="en-US" sz="1800" dirty="0">
                <a:latin typeface="Courier New"/>
                <a:cs typeface="Courier New"/>
              </a:rPr>
              <a:t>:]]","") </a:t>
            </a:r>
            <a:endParaRPr lang="en-US" sz="1800" dirty="0" smtClean="0">
              <a:latin typeface="Courier New"/>
              <a:cs typeface="Courier New"/>
            </a:endParaRPr>
          </a:p>
          <a:p>
            <a:r>
              <a:rPr lang="en-US" sz="1800" dirty="0" smtClean="0">
                <a:latin typeface="Courier New"/>
                <a:cs typeface="Courier New"/>
              </a:rPr>
              <a:t># </a:t>
            </a:r>
            <a:r>
              <a:rPr lang="en-US" sz="1800" dirty="0">
                <a:latin typeface="Courier New"/>
                <a:cs typeface="Courier New"/>
              </a:rPr>
              <a:t>get rid of punctuation</a:t>
            </a:r>
          </a:p>
          <a:p>
            <a:r>
              <a:rPr lang="en-US" sz="1800" dirty="0" err="1" smtClean="0">
                <a:latin typeface="Courier New"/>
                <a:cs typeface="Courier New"/>
              </a:rPr>
              <a:t>wordList</a:t>
            </a:r>
            <a:r>
              <a:rPr lang="en-US" sz="1800" dirty="0" smtClean="0">
                <a:latin typeface="Courier New"/>
                <a:cs typeface="Courier New"/>
              </a:rPr>
              <a:t> &lt;- </a:t>
            </a:r>
            <a:r>
              <a:rPr lang="en-US" sz="1800" dirty="0" err="1" smtClean="0">
                <a:latin typeface="Courier New"/>
                <a:cs typeface="Courier New"/>
              </a:rPr>
              <a:t>str_split</a:t>
            </a:r>
            <a:r>
              <a:rPr lang="en-US" sz="1800" dirty="0" smtClean="0">
                <a:latin typeface="Courier New"/>
                <a:cs typeface="Courier New"/>
              </a:rPr>
              <a:t>(t2, "\\s") </a:t>
            </a:r>
          </a:p>
          <a:p>
            <a:r>
              <a:rPr lang="en-US" sz="1800" dirty="0" smtClean="0">
                <a:latin typeface="Courier New"/>
                <a:cs typeface="Courier New"/>
              </a:rPr>
              <a:t>#split into strings</a:t>
            </a:r>
          </a:p>
          <a:p>
            <a:r>
              <a:rPr lang="en-US" sz="1800" dirty="0" err="1" smtClean="0">
                <a:latin typeface="Courier New"/>
                <a:cs typeface="Courier New"/>
              </a:rPr>
              <a:t>wordVector</a:t>
            </a:r>
            <a:r>
              <a:rPr lang="en-US" sz="1800" dirty="0" smtClean="0">
                <a:latin typeface="Courier New"/>
                <a:cs typeface="Courier New"/>
              </a:rPr>
              <a:t> &lt;- </a:t>
            </a:r>
            <a:r>
              <a:rPr lang="en-US" sz="1800" dirty="0" err="1" smtClean="0">
                <a:latin typeface="Courier New"/>
                <a:cs typeface="Courier New"/>
              </a:rPr>
              <a:t>unlist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 err="1" smtClean="0">
                <a:latin typeface="Courier New"/>
                <a:cs typeface="Courier New"/>
              </a:rPr>
              <a:t>wordList</a:t>
            </a:r>
            <a:r>
              <a:rPr lang="en-US" sz="1800" dirty="0" smtClean="0">
                <a:latin typeface="Courier New"/>
                <a:cs typeface="Courier New"/>
              </a:rPr>
              <a:t>) </a:t>
            </a:r>
          </a:p>
          <a:p>
            <a:r>
              <a:rPr lang="en-US" sz="1800" dirty="0" smtClean="0">
                <a:latin typeface="Courier New"/>
                <a:cs typeface="Courier New"/>
              </a:rPr>
              <a:t># convert list to vector</a:t>
            </a:r>
          </a:p>
          <a:p>
            <a:r>
              <a:rPr lang="en-US" sz="1800" dirty="0" smtClean="0">
                <a:latin typeface="Courier New"/>
                <a:cs typeface="Courier New"/>
              </a:rPr>
              <a:t>table(</a:t>
            </a:r>
            <a:r>
              <a:rPr lang="en-US" sz="1800" dirty="0" err="1" smtClean="0">
                <a:latin typeface="Courier New"/>
                <a:cs typeface="Courier New"/>
              </a:rPr>
              <a:t>wordVector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</a:p>
          <a:p>
            <a:endParaRPr lang="en-US" sz="1800" baseline="300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69456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511" y="1066800"/>
            <a:ext cx="8458200" cy="55736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057400"/>
            <a:ext cx="38354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76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mapping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781D7-66B4-F04E-A88E-B8DE74042C22}" type="slidenum">
              <a:rPr lang="en-US" smtClean="0"/>
              <a:pPr>
                <a:defRPr/>
              </a:pPr>
              <a:t>80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6081401"/>
              </p:ext>
            </p:extLst>
          </p:nvPr>
        </p:nvGraphicFramePr>
        <p:xfrm>
          <a:off x="990600" y="2667000"/>
          <a:ext cx="7924800" cy="1356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9200"/>
                <a:gridCol w="1447800"/>
                <a:gridCol w="1219200"/>
                <a:gridCol w="1676400"/>
                <a:gridCol w="2362200"/>
              </a:tblGrid>
              <a:tr h="5334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Input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Map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Reduce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Output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315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(null, text)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(word,1)</a:t>
                      </a:r>
                    </a:p>
                    <a:p>
                      <a:r>
                        <a:rPr lang="nl-NL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(word,1)</a:t>
                      </a:r>
                    </a:p>
                    <a:p>
                      <a:r>
                        <a:rPr lang="nl-NL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</a:rPr>
                        <a:t> </a:t>
                      </a:r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(word, vector)</a:t>
                      </a:r>
                    </a:p>
                    <a:p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word, length(vector)</a:t>
                      </a:r>
                    </a:p>
                    <a:p>
                      <a:r>
                        <a:rPr lang="en-US" sz="1800" u="non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US" sz="18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013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(1)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1374775" y="1766888"/>
            <a:ext cx="7769225" cy="1052512"/>
          </a:xfrm>
        </p:spPr>
        <p:txBody>
          <a:bodyPr/>
          <a:lstStyle/>
          <a:p>
            <a:r>
              <a:rPr lang="en-US" dirty="0" smtClean="0"/>
              <a:t>MapReduce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4400" y="1754287"/>
            <a:ext cx="8001000" cy="480131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require(rmr2)</a:t>
            </a:r>
          </a:p>
          <a:p>
            <a:r>
              <a:rPr lang="en-US" sz="1800" dirty="0">
                <a:latin typeface="Courier"/>
                <a:cs typeface="Courier"/>
              </a:rPr>
              <a:t>require(</a:t>
            </a:r>
            <a:r>
              <a:rPr lang="en-US" sz="1800" dirty="0" err="1">
                <a:latin typeface="Courier"/>
                <a:cs typeface="Courier"/>
              </a:rPr>
              <a:t>stringr</a:t>
            </a:r>
            <a:r>
              <a:rPr lang="en-US" sz="1800" dirty="0">
                <a:latin typeface="Courier"/>
                <a:cs typeface="Courier"/>
              </a:rPr>
              <a:t>)</a:t>
            </a:r>
          </a:p>
          <a:p>
            <a:r>
              <a:rPr lang="en-US" sz="1800" dirty="0" err="1">
                <a:latin typeface="Courier"/>
                <a:cs typeface="Courier"/>
              </a:rPr>
              <a:t>rmr.options</a:t>
            </a:r>
            <a:r>
              <a:rPr lang="en-US" sz="1800" dirty="0">
                <a:latin typeface="Courier"/>
                <a:cs typeface="Courier"/>
              </a:rPr>
              <a:t>(backend = "local") # local or </a:t>
            </a:r>
            <a:r>
              <a:rPr lang="en-US" sz="1800" dirty="0" err="1" smtClean="0">
                <a:latin typeface="Courier"/>
                <a:cs typeface="Courier"/>
              </a:rPr>
              <a:t>hadoop</a:t>
            </a:r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# read as a single character </a:t>
            </a:r>
            <a:r>
              <a:rPr lang="en-US" sz="1800" dirty="0" smtClean="0">
                <a:latin typeface="Courier"/>
                <a:cs typeface="Courier"/>
              </a:rPr>
              <a:t>string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err="1">
                <a:latin typeface="Courier"/>
                <a:cs typeface="Courier"/>
              </a:rPr>
              <a:t>url</a:t>
            </a:r>
            <a:r>
              <a:rPr lang="en-US" sz="1800" dirty="0">
                <a:latin typeface="Courier"/>
                <a:cs typeface="Courier"/>
              </a:rPr>
              <a:t> &lt;-  "http://</a:t>
            </a:r>
            <a:r>
              <a:rPr lang="en-US" sz="1800" dirty="0" err="1">
                <a:latin typeface="Courier"/>
                <a:cs typeface="Courier"/>
              </a:rPr>
              <a:t>www.richardtwatson.com</a:t>
            </a:r>
            <a:r>
              <a:rPr lang="en-US" sz="1800" dirty="0">
                <a:latin typeface="Courier"/>
                <a:cs typeface="Courier"/>
              </a:rPr>
              <a:t>/dm6e/Reader/extras/</a:t>
            </a:r>
            <a:r>
              <a:rPr lang="en-US" sz="1800" dirty="0" err="1">
                <a:latin typeface="Courier"/>
                <a:cs typeface="Courier"/>
              </a:rPr>
              <a:t>yogiquotes.txt</a:t>
            </a:r>
            <a:r>
              <a:rPr lang="en-US" sz="1800" dirty="0">
                <a:latin typeface="Courier"/>
                <a:cs typeface="Courier"/>
              </a:rPr>
              <a:t>"</a:t>
            </a:r>
          </a:p>
          <a:p>
            <a:r>
              <a:rPr lang="en-US" sz="1800" dirty="0">
                <a:latin typeface="Courier"/>
                <a:cs typeface="Courier"/>
              </a:rPr>
              <a:t>t &lt;- </a:t>
            </a:r>
            <a:r>
              <a:rPr lang="en-US" sz="1800" dirty="0" err="1">
                <a:latin typeface="Courier"/>
                <a:cs typeface="Courier"/>
              </a:rPr>
              <a:t>readChar</a:t>
            </a:r>
            <a:r>
              <a:rPr lang="en-US" sz="1800" dirty="0">
                <a:latin typeface="Courier"/>
                <a:cs typeface="Courier"/>
              </a:rPr>
              <a:t>(</a:t>
            </a:r>
            <a:r>
              <a:rPr lang="en-US" sz="1800" dirty="0" err="1">
                <a:latin typeface="Courier"/>
                <a:cs typeface="Courier"/>
              </a:rPr>
              <a:t>url</a:t>
            </a:r>
            <a:r>
              <a:rPr lang="en-US" sz="1800" dirty="0">
                <a:latin typeface="Courier"/>
                <a:cs typeface="Courier"/>
              </a:rPr>
              <a:t>, </a:t>
            </a:r>
            <a:r>
              <a:rPr lang="en-US" sz="1800" dirty="0" err="1">
                <a:latin typeface="Courier"/>
                <a:cs typeface="Courier"/>
              </a:rPr>
              <a:t>nchars</a:t>
            </a:r>
            <a:r>
              <a:rPr lang="en-US" sz="1800" dirty="0">
                <a:latin typeface="Courier"/>
                <a:cs typeface="Courier"/>
              </a:rPr>
              <a:t>=1e6</a:t>
            </a:r>
            <a:r>
              <a:rPr lang="en-US" sz="1800" dirty="0" smtClean="0">
                <a:latin typeface="Courier"/>
                <a:cs typeface="Courier"/>
              </a:rPr>
              <a:t>)</a:t>
            </a:r>
          </a:p>
          <a:p>
            <a:r>
              <a:rPr lang="en-US" sz="1800" dirty="0" err="1" smtClean="0">
                <a:latin typeface="Courier"/>
                <a:cs typeface="Courier"/>
              </a:rPr>
              <a:t>text.hdfs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latin typeface="Courier"/>
                <a:cs typeface="Courier"/>
              </a:rPr>
              <a:t>&lt;- </a:t>
            </a:r>
            <a:r>
              <a:rPr lang="en-US" sz="1800" dirty="0" err="1">
                <a:latin typeface="Courier"/>
                <a:cs typeface="Courier"/>
              </a:rPr>
              <a:t>to.dfs</a:t>
            </a:r>
            <a:r>
              <a:rPr lang="en-US" sz="1800" dirty="0">
                <a:latin typeface="Courier"/>
                <a:cs typeface="Courier"/>
              </a:rPr>
              <a:t>(</a:t>
            </a:r>
            <a:r>
              <a:rPr lang="en-US" sz="1800" dirty="0" smtClean="0">
                <a:latin typeface="Courier"/>
                <a:cs typeface="Courier"/>
              </a:rPr>
              <a:t>t)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mapper=function(</a:t>
            </a:r>
            <a:r>
              <a:rPr lang="en-US" sz="1800" dirty="0" err="1">
                <a:latin typeface="Courier"/>
                <a:cs typeface="Courier"/>
              </a:rPr>
              <a:t>k,v</a:t>
            </a:r>
            <a:r>
              <a:rPr lang="en-US" sz="1800" dirty="0">
                <a:latin typeface="Courier"/>
                <a:cs typeface="Courier"/>
              </a:rPr>
              <a:t>){</a:t>
            </a:r>
          </a:p>
          <a:p>
            <a:r>
              <a:rPr lang="en-US" sz="1800" dirty="0">
                <a:latin typeface="Courier"/>
                <a:cs typeface="Courier"/>
              </a:rPr>
              <a:t> t1 &lt;- </a:t>
            </a:r>
            <a:r>
              <a:rPr lang="en-US" sz="1800" dirty="0" err="1">
                <a:latin typeface="Courier"/>
                <a:cs typeface="Courier"/>
              </a:rPr>
              <a:t>tolower</a:t>
            </a:r>
            <a:r>
              <a:rPr lang="en-US" sz="1800" dirty="0">
                <a:latin typeface="Courier"/>
                <a:cs typeface="Courier"/>
              </a:rPr>
              <a:t>(v) # convert to lower case</a:t>
            </a:r>
          </a:p>
          <a:p>
            <a:r>
              <a:rPr lang="en-US" sz="1800" dirty="0">
                <a:latin typeface="Courier"/>
                <a:cs typeface="Courier"/>
              </a:rPr>
              <a:t> t2 &lt;- </a:t>
            </a:r>
            <a:r>
              <a:rPr lang="en-US" sz="1800" dirty="0" err="1">
                <a:latin typeface="Courier"/>
                <a:cs typeface="Courier"/>
              </a:rPr>
              <a:t>str_replace_all</a:t>
            </a:r>
            <a:r>
              <a:rPr lang="en-US" sz="1800" dirty="0">
                <a:latin typeface="Courier"/>
                <a:cs typeface="Courier"/>
              </a:rPr>
              <a:t>(t1,"[[:</a:t>
            </a:r>
            <a:r>
              <a:rPr lang="en-US" sz="1800" dirty="0" err="1">
                <a:latin typeface="Courier"/>
                <a:cs typeface="Courier"/>
              </a:rPr>
              <a:t>punct</a:t>
            </a:r>
            <a:r>
              <a:rPr lang="en-US" sz="1800" dirty="0">
                <a:latin typeface="Courier"/>
                <a:cs typeface="Courier"/>
              </a:rPr>
              <a:t>:]]","") # get rid of punctuation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wordList</a:t>
            </a:r>
            <a:r>
              <a:rPr lang="en-US" sz="1800" dirty="0">
                <a:latin typeface="Courier"/>
                <a:cs typeface="Courier"/>
              </a:rPr>
              <a:t> &lt;- </a:t>
            </a:r>
            <a:r>
              <a:rPr lang="en-US" sz="1800" dirty="0" err="1">
                <a:latin typeface="Courier"/>
                <a:cs typeface="Courier"/>
              </a:rPr>
              <a:t>str_split</a:t>
            </a:r>
            <a:r>
              <a:rPr lang="en-US" sz="1800" dirty="0">
                <a:latin typeface="Courier"/>
                <a:cs typeface="Courier"/>
              </a:rPr>
              <a:t>(t2, "\\s") #split into words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wordVector</a:t>
            </a:r>
            <a:r>
              <a:rPr lang="en-US" sz="1800" dirty="0">
                <a:latin typeface="Courier"/>
                <a:cs typeface="Courier"/>
              </a:rPr>
              <a:t> &lt;- </a:t>
            </a:r>
            <a:r>
              <a:rPr lang="en-US" sz="1800" dirty="0" err="1">
                <a:latin typeface="Courier"/>
                <a:cs typeface="Courier"/>
              </a:rPr>
              <a:t>unlist</a:t>
            </a:r>
            <a:r>
              <a:rPr lang="en-US" sz="1800" dirty="0">
                <a:latin typeface="Courier"/>
                <a:cs typeface="Courier"/>
              </a:rPr>
              <a:t>(</a:t>
            </a:r>
            <a:r>
              <a:rPr lang="en-US" sz="1800" dirty="0" err="1">
                <a:latin typeface="Courier"/>
                <a:cs typeface="Courier"/>
              </a:rPr>
              <a:t>wordList</a:t>
            </a:r>
            <a:r>
              <a:rPr lang="en-US" sz="1800" dirty="0">
                <a:latin typeface="Courier"/>
                <a:cs typeface="Courier"/>
              </a:rPr>
              <a:t>) # convert list to vector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keyval</a:t>
            </a:r>
            <a:r>
              <a:rPr lang="en-US" sz="1800" dirty="0">
                <a:latin typeface="Courier"/>
                <a:cs typeface="Courier"/>
              </a:rPr>
              <a:t>(wordVector,1)</a:t>
            </a:r>
          </a:p>
          <a:p>
            <a:r>
              <a:rPr lang="en-US" sz="1800" dirty="0" smtClean="0">
                <a:latin typeface="Courier"/>
                <a:cs typeface="Courier"/>
              </a:rPr>
              <a:t>}</a:t>
            </a:r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576405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(2)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1374775" y="1766888"/>
            <a:ext cx="7769225" cy="1052512"/>
          </a:xfrm>
        </p:spPr>
        <p:txBody>
          <a:bodyPr/>
          <a:lstStyle/>
          <a:p>
            <a:r>
              <a:rPr lang="en-US" dirty="0" smtClean="0"/>
              <a:t>MapReduce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1754287"/>
            <a:ext cx="7848600" cy="34778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ourier"/>
                <a:cs typeface="Courier"/>
              </a:rPr>
              <a:t>reducer </a:t>
            </a:r>
            <a:r>
              <a:rPr lang="en-US" sz="2000" dirty="0">
                <a:latin typeface="Courier"/>
                <a:cs typeface="Courier"/>
              </a:rPr>
              <a:t>= function(</a:t>
            </a:r>
            <a:r>
              <a:rPr lang="en-US" sz="2000" dirty="0" err="1">
                <a:latin typeface="Courier"/>
                <a:cs typeface="Courier"/>
              </a:rPr>
              <a:t>k,v</a:t>
            </a:r>
            <a:r>
              <a:rPr lang="en-US" sz="2000" dirty="0">
                <a:latin typeface="Courier"/>
                <a:cs typeface="Courier"/>
              </a:rPr>
              <a:t>) {</a:t>
            </a:r>
          </a:p>
          <a:p>
            <a:r>
              <a:rPr lang="en-US" sz="2000" dirty="0" err="1">
                <a:latin typeface="Courier"/>
                <a:cs typeface="Courier"/>
              </a:rPr>
              <a:t>keyval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k,length</a:t>
            </a:r>
            <a:r>
              <a:rPr lang="en-US" sz="2000" dirty="0">
                <a:latin typeface="Courier"/>
                <a:cs typeface="Courier"/>
              </a:rPr>
              <a:t>(v))</a:t>
            </a:r>
          </a:p>
          <a:p>
            <a:r>
              <a:rPr lang="en-US" sz="2000" dirty="0">
                <a:latin typeface="Courier"/>
                <a:cs typeface="Courier"/>
              </a:rPr>
              <a:t>}</a:t>
            </a:r>
          </a:p>
          <a:p>
            <a:r>
              <a:rPr lang="en-US" sz="2000" dirty="0">
                <a:latin typeface="Courier"/>
                <a:cs typeface="Courier"/>
              </a:rPr>
              <a:t>out &lt;- </a:t>
            </a:r>
            <a:r>
              <a:rPr lang="en-US" sz="2000" dirty="0" err="1">
                <a:latin typeface="Courier"/>
                <a:cs typeface="Courier"/>
              </a:rPr>
              <a:t>mapreduce</a:t>
            </a:r>
            <a:r>
              <a:rPr lang="en-US" sz="2000" dirty="0">
                <a:latin typeface="Courier"/>
                <a:cs typeface="Courier"/>
              </a:rPr>
              <a:t> (input = </a:t>
            </a:r>
            <a:r>
              <a:rPr lang="en-US" sz="2000" dirty="0" err="1">
                <a:latin typeface="Courier"/>
                <a:cs typeface="Courier"/>
              </a:rPr>
              <a:t>text.hdfs</a:t>
            </a:r>
            <a:r>
              <a:rPr lang="en-US" sz="2000" dirty="0">
                <a:latin typeface="Courier"/>
                <a:cs typeface="Courier"/>
              </a:rPr>
              <a:t>,</a:t>
            </a:r>
          </a:p>
          <a:p>
            <a:r>
              <a:rPr lang="en-US" sz="2000" dirty="0">
                <a:latin typeface="Courier"/>
                <a:cs typeface="Courier"/>
              </a:rPr>
              <a:t>map = mapper,</a:t>
            </a:r>
          </a:p>
          <a:p>
            <a:r>
              <a:rPr lang="en-US" sz="2000" dirty="0">
                <a:latin typeface="Courier"/>
                <a:cs typeface="Courier"/>
              </a:rPr>
              <a:t>reduce = </a:t>
            </a:r>
            <a:r>
              <a:rPr lang="en-US" sz="2000" dirty="0" err="1">
                <a:latin typeface="Courier"/>
                <a:cs typeface="Courier"/>
              </a:rPr>
              <a:t>reducer,combine</a:t>
            </a:r>
            <a:r>
              <a:rPr lang="en-US" sz="2000" dirty="0">
                <a:latin typeface="Courier"/>
                <a:cs typeface="Courier"/>
              </a:rPr>
              <a:t>=T)</a:t>
            </a:r>
          </a:p>
          <a:p>
            <a:r>
              <a:rPr lang="en-US" sz="2000" dirty="0">
                <a:latin typeface="Courier"/>
                <a:cs typeface="Courier"/>
              </a:rPr>
              <a:t># convert output to a frame</a:t>
            </a:r>
          </a:p>
          <a:p>
            <a:r>
              <a:rPr lang="en-US" sz="2000" dirty="0">
                <a:latin typeface="Courier"/>
                <a:cs typeface="Courier"/>
              </a:rPr>
              <a:t>df1 = </a:t>
            </a:r>
            <a:r>
              <a:rPr lang="en-US" sz="2000" dirty="0" err="1">
                <a:latin typeface="Courier"/>
                <a:cs typeface="Courier"/>
              </a:rPr>
              <a:t>as.data.frame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from.dfs</a:t>
            </a:r>
            <a:r>
              <a:rPr lang="en-US" sz="2000" dirty="0">
                <a:latin typeface="Courier"/>
                <a:cs typeface="Courier"/>
              </a:rPr>
              <a:t>(out))</a:t>
            </a:r>
          </a:p>
          <a:p>
            <a:r>
              <a:rPr lang="en-US" sz="2000" dirty="0" err="1">
                <a:latin typeface="Courier"/>
                <a:cs typeface="Courier"/>
              </a:rPr>
              <a:t>colnames</a:t>
            </a:r>
            <a:r>
              <a:rPr lang="en-US" sz="2000" dirty="0">
                <a:latin typeface="Courier"/>
                <a:cs typeface="Courier"/>
              </a:rPr>
              <a:t>(df1) = c('word', 'count')</a:t>
            </a:r>
          </a:p>
          <a:p>
            <a:r>
              <a:rPr lang="en-US" sz="2000" dirty="0">
                <a:latin typeface="Courier"/>
                <a:cs typeface="Courier"/>
              </a:rPr>
              <a:t>#display the results</a:t>
            </a:r>
          </a:p>
          <a:p>
            <a:r>
              <a:rPr lang="da-DK" sz="2000" dirty="0">
                <a:latin typeface="Courier"/>
                <a:cs typeface="Courier"/>
              </a:rPr>
              <a:t>df1</a:t>
            </a:r>
            <a:endParaRPr lang="en-US" sz="2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6815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Hortonworks</a:t>
            </a:r>
            <a:r>
              <a:rPr lang="en-US" dirty="0" smtClean="0"/>
              <a:t> data platform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6109" r="-6109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59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distributed database</a:t>
            </a:r>
          </a:p>
          <a:p>
            <a:r>
              <a:rPr lang="en-US" dirty="0" smtClean="0"/>
              <a:t>Does not enforce relationships</a:t>
            </a:r>
          </a:p>
          <a:p>
            <a:r>
              <a:rPr lang="en-US" dirty="0" smtClean="0"/>
              <a:t>Does not enforce strict column data typing</a:t>
            </a:r>
          </a:p>
          <a:p>
            <a:r>
              <a:rPr lang="en-US" dirty="0" smtClean="0"/>
              <a:t>Part of the Hadoop </a:t>
            </a:r>
            <a:r>
              <a:rPr lang="en-US" dirty="0" err="1" smtClean="0"/>
              <a:t>ecosytem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8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Facebook</a:t>
            </a:r>
          </a:p>
          <a:p>
            <a:r>
              <a:rPr lang="en-US" dirty="0" smtClean="0"/>
              <a:t>Twitter</a:t>
            </a:r>
          </a:p>
          <a:p>
            <a:r>
              <a:rPr lang="en-US" dirty="0" err="1" smtClean="0"/>
              <a:t>StumbleUpon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87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Hiring: learning from big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2038" y="1766888"/>
            <a:ext cx="7769225" cy="4481512"/>
          </a:xfrm>
        </p:spPr>
        <p:txBody>
          <a:bodyPr/>
          <a:lstStyle/>
          <a:p>
            <a:r>
              <a:rPr lang="en-US" dirty="0"/>
              <a:t>People with a criminal background perform a bit better in customer-support call centers</a:t>
            </a:r>
          </a:p>
          <a:p>
            <a:r>
              <a:rPr lang="en-US" dirty="0"/>
              <a:t>C</a:t>
            </a:r>
            <a:r>
              <a:rPr lang="en-US" dirty="0" smtClean="0"/>
              <a:t>ustomer</a:t>
            </a:r>
            <a:r>
              <a:rPr lang="en-US" dirty="0"/>
              <a:t>-service employees who live nearby are less likely to leave</a:t>
            </a:r>
          </a:p>
          <a:p>
            <a:r>
              <a:rPr lang="en-US" dirty="0"/>
              <a:t>Honest people tend to perform better and stay on the job longer</a:t>
            </a:r>
          </a:p>
          <a:p>
            <a:r>
              <a:rPr lang="en-US" dirty="0" smtClean="0"/>
              <a:t>but </a:t>
            </a:r>
            <a:r>
              <a:rPr lang="en-US" dirty="0"/>
              <a:t>make less effective salespeople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13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Scientific discovery</a:t>
            </a:r>
          </a:p>
          <a:p>
            <a:pPr lvl="1"/>
            <a:r>
              <a:rPr lang="en-US" dirty="0"/>
              <a:t>Quasars</a:t>
            </a:r>
          </a:p>
          <a:p>
            <a:pPr lvl="1"/>
            <a:r>
              <a:rPr lang="en-US" dirty="0"/>
              <a:t>Higgs Boson</a:t>
            </a:r>
          </a:p>
          <a:p>
            <a:r>
              <a:rPr lang="en-US" dirty="0"/>
              <a:t>Discovering linkages among humans, products, and services</a:t>
            </a:r>
          </a:p>
          <a:p>
            <a:r>
              <a:rPr lang="en-US" dirty="0"/>
              <a:t>An ecological sustainable society</a:t>
            </a:r>
          </a:p>
          <a:p>
            <a:pPr lvl="1"/>
            <a:r>
              <a:rPr lang="en-US" dirty="0"/>
              <a:t>Energy Informatics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207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the business problem?</a:t>
            </a:r>
          </a:p>
          <a:p>
            <a:r>
              <a:rPr lang="en-US" dirty="0"/>
              <a:t>What information is needed to make a high quality decision?</a:t>
            </a:r>
          </a:p>
          <a:p>
            <a:r>
              <a:rPr lang="en-US" dirty="0"/>
              <a:t>What data can be converted into information?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Faster and lower cost solutions for data-driven decision making</a:t>
            </a:r>
            <a:endParaRPr lang="en-US" sz="2800" dirty="0" smtClean="0"/>
          </a:p>
          <a:p>
            <a:r>
              <a:rPr lang="en-US" sz="2800" dirty="0" smtClean="0"/>
              <a:t>HDFS</a:t>
            </a:r>
            <a:endParaRPr lang="en-US" sz="2800" dirty="0"/>
          </a:p>
          <a:p>
            <a:pPr lvl="1"/>
            <a:r>
              <a:rPr lang="en-US" sz="2400" dirty="0"/>
              <a:t>Reduces the cost of storing large data sets</a:t>
            </a:r>
          </a:p>
          <a:p>
            <a:pPr lvl="1"/>
            <a:r>
              <a:rPr lang="en-US" sz="2400" dirty="0"/>
              <a:t>Becoming the new standard for data </a:t>
            </a:r>
            <a:r>
              <a:rPr lang="en-US" sz="2400" dirty="0" smtClean="0"/>
              <a:t>storage</a:t>
            </a:r>
          </a:p>
          <a:p>
            <a:r>
              <a:rPr lang="en-US" sz="2800" dirty="0" smtClean="0"/>
              <a:t>MapReduce is changing the way data are processed</a:t>
            </a:r>
          </a:p>
          <a:p>
            <a:pPr lvl="1"/>
            <a:r>
              <a:rPr lang="en-US" sz="2400" dirty="0" smtClean="0"/>
              <a:t>Cheaper</a:t>
            </a:r>
          </a:p>
          <a:p>
            <a:pPr lvl="1"/>
            <a:r>
              <a:rPr lang="en-US" sz="2400" dirty="0" smtClean="0"/>
              <a:t>Faster</a:t>
            </a:r>
          </a:p>
          <a:p>
            <a:pPr lvl="1"/>
            <a:r>
              <a:rPr lang="en-US" sz="2400" dirty="0" smtClean="0"/>
              <a:t>Need to reprogram for parallelism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1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Environmental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-4846" b="-4846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59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Hadoop Ecosystem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Ecosystem = Set of tools made by different vendors </a:t>
            </a:r>
            <a:r>
              <a:rPr lang="en-CA" dirty="0" smtClean="0"/>
              <a:t>that fit into the Hadoop paradigm</a:t>
            </a:r>
            <a:endParaRPr lang="en-CA" dirty="0"/>
          </a:p>
          <a:p>
            <a:r>
              <a:rPr lang="en-CA" dirty="0" smtClean="0">
                <a:hlinkClick r:id="rId3"/>
              </a:rPr>
              <a:t>http</a:t>
            </a:r>
            <a:r>
              <a:rPr lang="en-CA" dirty="0">
                <a:hlinkClick r:id="rId3"/>
              </a:rPr>
              <a:t>://www.revelytix.com/?</a:t>
            </a:r>
            <a:r>
              <a:rPr lang="en-CA" dirty="0" smtClean="0">
                <a:hlinkClick r:id="rId3"/>
              </a:rPr>
              <a:t>q=content/hadoop-ecosystem</a:t>
            </a:r>
            <a:endParaRPr lang="en-CA" dirty="0" smtClean="0"/>
          </a:p>
          <a:p>
            <a:r>
              <a:rPr lang="en-CA" dirty="0" smtClean="0">
                <a:hlinkClick r:id="rId4"/>
              </a:rPr>
              <a:t>http</a:t>
            </a:r>
            <a:r>
              <a:rPr lang="en-CA" dirty="0">
                <a:hlinkClick r:id="rId4"/>
              </a:rPr>
              <a:t>://wikibon.org/wiki/v/HBase,_Sqoop,_Flume_and_More:_</a:t>
            </a:r>
            <a:r>
              <a:rPr lang="en-CA" dirty="0" smtClean="0">
                <a:hlinkClick r:id="rId4"/>
              </a:rPr>
              <a:t>Apache_Hadoop_Defined</a:t>
            </a:r>
            <a:r>
              <a:rPr lang="en-CA" dirty="0" smtClean="0"/>
              <a:t>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1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m">
  <a:themeElements>
    <a:clrScheme name="dm 2">
      <a:dk1>
        <a:srgbClr val="000000"/>
      </a:dk1>
      <a:lt1>
        <a:srgbClr val="FFFFFF"/>
      </a:lt1>
      <a:dk2>
        <a:srgbClr val="482400"/>
      </a:dk2>
      <a:lt2>
        <a:srgbClr val="808080"/>
      </a:lt2>
      <a:accent1>
        <a:srgbClr val="DFD6C3"/>
      </a:accent1>
      <a:accent2>
        <a:srgbClr val="D69B80"/>
      </a:accent2>
      <a:accent3>
        <a:srgbClr val="FFFFFF"/>
      </a:accent3>
      <a:accent4>
        <a:srgbClr val="000000"/>
      </a:accent4>
      <a:accent5>
        <a:srgbClr val="ECE8DE"/>
      </a:accent5>
      <a:accent6>
        <a:srgbClr val="C28C73"/>
      </a:accent6>
      <a:hlink>
        <a:srgbClr val="993300"/>
      </a:hlink>
      <a:folHlink>
        <a:srgbClr val="666600"/>
      </a:folHlink>
    </a:clrScheme>
    <a:fontScheme name="dm">
      <a:majorFont>
        <a:latin typeface="Trebuchet MS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dm 1">
        <a:dk1>
          <a:srgbClr val="000000"/>
        </a:dk1>
        <a:lt1>
          <a:srgbClr val="A7947B"/>
        </a:lt1>
        <a:dk2>
          <a:srgbClr val="482400"/>
        </a:dk2>
        <a:lt2>
          <a:srgbClr val="808080"/>
        </a:lt2>
        <a:accent1>
          <a:srgbClr val="DFD6C3"/>
        </a:accent1>
        <a:accent2>
          <a:srgbClr val="D69B80"/>
        </a:accent2>
        <a:accent3>
          <a:srgbClr val="D0C8BF"/>
        </a:accent3>
        <a:accent4>
          <a:srgbClr val="000000"/>
        </a:accent4>
        <a:accent5>
          <a:srgbClr val="ECE8DE"/>
        </a:accent5>
        <a:accent6>
          <a:srgbClr val="C28C73"/>
        </a:accent6>
        <a:hlink>
          <a:srgbClr val="993300"/>
        </a:hlink>
        <a:folHlink>
          <a:srgbClr val="66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m 2">
        <a:dk1>
          <a:srgbClr val="000000"/>
        </a:dk1>
        <a:lt1>
          <a:srgbClr val="FFFFFF"/>
        </a:lt1>
        <a:dk2>
          <a:srgbClr val="482400"/>
        </a:dk2>
        <a:lt2>
          <a:srgbClr val="808080"/>
        </a:lt2>
        <a:accent1>
          <a:srgbClr val="DFD6C3"/>
        </a:accent1>
        <a:accent2>
          <a:srgbClr val="D69B80"/>
        </a:accent2>
        <a:accent3>
          <a:srgbClr val="FFFFFF"/>
        </a:accent3>
        <a:accent4>
          <a:srgbClr val="000000"/>
        </a:accent4>
        <a:accent5>
          <a:srgbClr val="ECE8DE"/>
        </a:accent5>
        <a:accent6>
          <a:srgbClr val="C28C73"/>
        </a:accent6>
        <a:hlink>
          <a:srgbClr val="993300"/>
        </a:hlink>
        <a:folHlink>
          <a:srgbClr val="66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m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m 4">
        <a:dk1>
          <a:srgbClr val="000000"/>
        </a:dk1>
        <a:lt1>
          <a:srgbClr val="9D7643"/>
        </a:lt1>
        <a:dk2>
          <a:srgbClr val="FFFFFF"/>
        </a:dk2>
        <a:lt2>
          <a:srgbClr val="554025"/>
        </a:lt2>
        <a:accent1>
          <a:srgbClr val="CAA966"/>
        </a:accent1>
        <a:accent2>
          <a:srgbClr val="8488AC"/>
        </a:accent2>
        <a:accent3>
          <a:srgbClr val="CCBDB0"/>
        </a:accent3>
        <a:accent4>
          <a:srgbClr val="000000"/>
        </a:accent4>
        <a:accent5>
          <a:srgbClr val="E1D1B8"/>
        </a:accent5>
        <a:accent6>
          <a:srgbClr val="777B9B"/>
        </a:accent6>
        <a:hlink>
          <a:srgbClr val="993300"/>
        </a:hlink>
        <a:folHlink>
          <a:srgbClr val="66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9294</TotalTime>
  <Words>2792</Words>
  <Application>Microsoft Office PowerPoint</Application>
  <PresentationFormat>On-screen Show (4:3)</PresentationFormat>
  <Paragraphs>654</Paragraphs>
  <Slides>90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90</vt:i4>
      </vt:variant>
    </vt:vector>
  </HeadingPairs>
  <TitlesOfParts>
    <vt:vector size="107" baseType="lpstr">
      <vt:lpstr>ＭＳ 明朝</vt:lpstr>
      <vt:lpstr>ＭＳ Ｐゴシック</vt:lpstr>
      <vt:lpstr>Arial</vt:lpstr>
      <vt:lpstr>Calibri</vt:lpstr>
      <vt:lpstr>Cambria</vt:lpstr>
      <vt:lpstr>Courier</vt:lpstr>
      <vt:lpstr>Courier New</vt:lpstr>
      <vt:lpstr>Georgia</vt:lpstr>
      <vt:lpstr>Gill Sans</vt:lpstr>
      <vt:lpstr>Palatino</vt:lpstr>
      <vt:lpstr>Times</vt:lpstr>
      <vt:lpstr>Times New Roman</vt:lpstr>
      <vt:lpstr>Trebuchet MS</vt:lpstr>
      <vt:lpstr>Wingdings</vt:lpstr>
      <vt:lpstr>ヒラギノ明朝 ProN W3</vt:lpstr>
      <vt:lpstr>ヒラギノ角ゴ ProN W3</vt:lpstr>
      <vt:lpstr>dm</vt:lpstr>
      <vt:lpstr>HDFS &amp; MapReduce</vt:lpstr>
      <vt:lpstr>Learning Objectives</vt:lpstr>
      <vt:lpstr>Drivers</vt:lpstr>
      <vt:lpstr>Central activity</vt:lpstr>
      <vt:lpstr>Dominant logics</vt:lpstr>
      <vt:lpstr>Data sources</vt:lpstr>
      <vt:lpstr>Operational</vt:lpstr>
      <vt:lpstr>Social</vt:lpstr>
      <vt:lpstr>Environmental</vt:lpstr>
      <vt:lpstr>Digital transformation</vt:lpstr>
      <vt:lpstr>Data</vt:lpstr>
      <vt:lpstr>Data types</vt:lpstr>
      <vt:lpstr>Requirements for Big Data</vt:lpstr>
      <vt:lpstr>Bottlenecks</vt:lpstr>
      <vt:lpstr>Solving the speed problem</vt:lpstr>
      <vt:lpstr>Lambda Architecture</vt:lpstr>
      <vt:lpstr>Lambda architecture</vt:lpstr>
      <vt:lpstr>Batch layer</vt:lpstr>
      <vt:lpstr>Batch programming</vt:lpstr>
      <vt:lpstr>Serving layer</vt:lpstr>
      <vt:lpstr>Serving layer</vt:lpstr>
      <vt:lpstr>Speed layer</vt:lpstr>
      <vt:lpstr>Lambda architecture</vt:lpstr>
      <vt:lpstr>Speed layer</vt:lpstr>
      <vt:lpstr>Lambda architecture</vt:lpstr>
      <vt:lpstr>Lambda architecture</vt:lpstr>
      <vt:lpstr>Lambda architecture</vt:lpstr>
      <vt:lpstr>Lambda architecture</vt:lpstr>
      <vt:lpstr>Lambda Architecture</vt:lpstr>
      <vt:lpstr>Lambda Architecture</vt:lpstr>
      <vt:lpstr>Master dataset</vt:lpstr>
      <vt:lpstr>CRUD to CR</vt:lpstr>
      <vt:lpstr>Immutability exceptions</vt:lpstr>
      <vt:lpstr>Fact-based data model</vt:lpstr>
      <vt:lpstr>Fact-based data model</vt:lpstr>
      <vt:lpstr>Fact-based versus relational</vt:lpstr>
      <vt:lpstr>Schemas</vt:lpstr>
      <vt:lpstr>Fact-based data model</vt:lpstr>
      <vt:lpstr>Graph versus relational</vt:lpstr>
      <vt:lpstr>Solving the speed and cost problems</vt:lpstr>
      <vt:lpstr>Hadoop</vt:lpstr>
      <vt:lpstr>Hadoop</vt:lpstr>
      <vt:lpstr>Hadoop</vt:lpstr>
      <vt:lpstr>HDFS</vt:lpstr>
      <vt:lpstr>HDFS</vt:lpstr>
      <vt:lpstr>HDFS</vt:lpstr>
      <vt:lpstr>Vertical partitioning</vt:lpstr>
      <vt:lpstr>MapReduce</vt:lpstr>
      <vt:lpstr>MapReduce</vt:lpstr>
      <vt:lpstr>MapReduce</vt:lpstr>
      <vt:lpstr>MapReduce</vt:lpstr>
      <vt:lpstr>MapReduce</vt:lpstr>
      <vt:lpstr>Shuffle</vt:lpstr>
      <vt:lpstr>Programming MapReduce</vt:lpstr>
      <vt:lpstr>Map</vt:lpstr>
      <vt:lpstr>Processing Model</vt:lpstr>
      <vt:lpstr>Data Transformation Steps</vt:lpstr>
      <vt:lpstr>Map</vt:lpstr>
      <vt:lpstr>Reduce</vt:lpstr>
      <vt:lpstr>Reduce</vt:lpstr>
      <vt:lpstr>MapReduce API</vt:lpstr>
      <vt:lpstr>R &amp; Hadoop</vt:lpstr>
      <vt:lpstr>R</vt:lpstr>
      <vt:lpstr>Key-value mapping</vt:lpstr>
      <vt:lpstr>Installing Package rmr2</vt:lpstr>
      <vt:lpstr>MapReduce</vt:lpstr>
      <vt:lpstr>Exercise</vt:lpstr>
      <vt:lpstr>R &amp; Hadoop</vt:lpstr>
      <vt:lpstr>R</vt:lpstr>
      <vt:lpstr>Key-value mapping</vt:lpstr>
      <vt:lpstr>MapReduce (1)</vt:lpstr>
      <vt:lpstr>MapReduce (2)</vt:lpstr>
      <vt:lpstr>R &amp; Hadoop</vt:lpstr>
      <vt:lpstr>R</vt:lpstr>
      <vt:lpstr>Key-value mapping</vt:lpstr>
      <vt:lpstr>MapReduce (1)</vt:lpstr>
      <vt:lpstr>MapReduce (2)</vt:lpstr>
      <vt:lpstr>R &amp; Hadoop</vt:lpstr>
      <vt:lpstr>R</vt:lpstr>
      <vt:lpstr>Key-value mapping</vt:lpstr>
      <vt:lpstr>MapReduce (1)</vt:lpstr>
      <vt:lpstr>MapReduce (2)</vt:lpstr>
      <vt:lpstr>Hortonworks data platform</vt:lpstr>
      <vt:lpstr>HBase</vt:lpstr>
      <vt:lpstr>Applications</vt:lpstr>
      <vt:lpstr>Hiring: learning from big data</vt:lpstr>
      <vt:lpstr>Outcomes</vt:lpstr>
      <vt:lpstr>Critical questions</vt:lpstr>
      <vt:lpstr>Conclusions</vt:lpstr>
      <vt:lpstr>Hadoop Ecosystem</vt:lpstr>
    </vt:vector>
  </TitlesOfParts>
  <Company>The University of Georgia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Managing Data</dc:title>
  <cp:lastModifiedBy>nilesh saraf</cp:lastModifiedBy>
  <cp:revision>228</cp:revision>
  <dcterms:created xsi:type="dcterms:W3CDTF">2010-12-22T17:46:51Z</dcterms:created>
  <dcterms:modified xsi:type="dcterms:W3CDTF">2015-12-01T18:02:40Z</dcterms:modified>
</cp:coreProperties>
</file>